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7401" autoAdjust="0"/>
  </p:normalViewPr>
  <p:slideViewPr>
    <p:cSldViewPr snapToGrid="0">
      <p:cViewPr varScale="1">
        <p:scale>
          <a:sx n="74" d="100"/>
          <a:sy n="74" d="100"/>
        </p:scale>
        <p:origin x="185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CD6C0-4A4B-43FA-870F-FF016EA9B94E}" type="datetimeFigureOut">
              <a:rPr lang="en-US" smtClean="0"/>
              <a:t>4/19/2019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D0614-872D-48ED-99DF-4089FF33F82D}" type="slidenum">
              <a:rPr lang="en-US" smtClean="0"/>
              <a:t>‹#›</a:t>
            </a:fld>
            <a:endParaRPr lang="en-US"/>
          </a:p>
        </p:txBody>
      </p:sp>
    </p:spTree>
    <p:extLst>
      <p:ext uri="{BB962C8B-B14F-4D97-AF65-F5344CB8AC3E}">
        <p14:creationId xmlns:p14="http://schemas.microsoft.com/office/powerpoint/2010/main" val="3472166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small" dirty="0" smtClean="0">
                <a:solidFill>
                  <a:schemeClr val="tx1"/>
                </a:solidFill>
                <a:effectLst/>
                <a:latin typeface="+mn-lt"/>
                <a:ea typeface="+mn-ea"/>
                <a:cs typeface="+mn-cs"/>
              </a:rPr>
              <a:t>How can bromide be removed from source water?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Currently, there are no cost-effective and practical methods available to remove bromide from source water (Singer 1994). If anthropogenic bromide pollution of source water is stopped, bromide concentrations will be reduced via dilution and fewer brominated disinfection by-products (DBPs) will be present in finished drinking water over time (Good and </a:t>
            </a:r>
            <a:r>
              <a:rPr lang="en-US" sz="1200" kern="1200" dirty="0" err="1" smtClean="0">
                <a:solidFill>
                  <a:schemeClr val="tx1"/>
                </a:solidFill>
                <a:effectLst/>
                <a:latin typeface="+mn-lt"/>
                <a:ea typeface="+mn-ea"/>
                <a:cs typeface="+mn-cs"/>
              </a:rPr>
              <a:t>Vanbriesen</a:t>
            </a:r>
            <a:r>
              <a:rPr lang="en-US" sz="1200" kern="1200" dirty="0" smtClean="0">
                <a:solidFill>
                  <a:schemeClr val="tx1"/>
                </a:solidFill>
                <a:effectLst/>
                <a:latin typeface="+mn-lt"/>
                <a:ea typeface="+mn-ea"/>
                <a:cs typeface="+mn-cs"/>
              </a:rPr>
              <a:t> 2017). However, if bromide is continually added to source water, there are no cost-effective methods available at an industrial scale to reduce bromide concentrations prior to disinfection or remove brominated DBPs following disinfection. In addition to research and development of new preventative and control technologies, identifying anthropogenic bromide inputs to source water and preventing continued pollution is the best and only practical solution available right now to prevent elevated bromide in source water (Parker et al. 2014).</a:t>
            </a:r>
          </a:p>
          <a:p>
            <a:endParaRPr lang="en-US" dirty="0"/>
          </a:p>
        </p:txBody>
      </p:sp>
      <p:sp>
        <p:nvSpPr>
          <p:cNvPr id="4" name="Slide Number Placeholder 3"/>
          <p:cNvSpPr>
            <a:spLocks noGrp="1"/>
          </p:cNvSpPr>
          <p:nvPr>
            <p:ph type="sldNum" sz="quarter" idx="10"/>
          </p:nvPr>
        </p:nvSpPr>
        <p:spPr/>
        <p:txBody>
          <a:bodyPr/>
          <a:lstStyle/>
          <a:p>
            <a:fld id="{8E3D0614-872D-48ED-99DF-4089FF33F82D}" type="slidenum">
              <a:rPr lang="en-US" smtClean="0"/>
              <a:t>2</a:t>
            </a:fld>
            <a:endParaRPr lang="en-US"/>
          </a:p>
        </p:txBody>
      </p:sp>
    </p:spTree>
    <p:extLst>
      <p:ext uri="{BB962C8B-B14F-4D97-AF65-F5344CB8AC3E}">
        <p14:creationId xmlns:p14="http://schemas.microsoft.com/office/powerpoint/2010/main" val="3810241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800" marR="0" indent="-304800">
              <a:lnSpc>
                <a:spcPct val="107000"/>
              </a:lnSpc>
              <a:spcBef>
                <a:spcPts val="0"/>
              </a:spcBef>
              <a:spcAft>
                <a:spcPts val="800"/>
              </a:spcAft>
            </a:pPr>
            <a:r>
              <a:rPr lang="en-US" sz="1200" dirty="0" smtClean="0">
                <a:latin typeface="Calibri" panose="020F0502020204030204" pitchFamily="34" charset="0"/>
                <a:ea typeface="Calibri" panose="020F0502020204030204" pitchFamily="34" charset="0"/>
                <a:cs typeface="Calibri" panose="020F0502020204030204" pitchFamily="34" charset="0"/>
              </a:rPr>
              <a:t>CALFED. 2005. Issues with Delta Drinking Water Treatment. http://www.calwater.ca.gov/content/Documents/Issues_Delta_Drinking_Water_Treatment_2005.pdf.</a:t>
            </a: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200" dirty="0" smtClean="0">
                <a:latin typeface="Calibri" panose="020F0502020204030204" pitchFamily="34" charset="0"/>
                <a:ea typeface="Calibri" panose="020F0502020204030204" pitchFamily="34" charset="0"/>
                <a:cs typeface="Calibri" panose="020F0502020204030204" pitchFamily="34" charset="0"/>
              </a:rPr>
              <a:t>Chen, W.-H., K. </a:t>
            </a:r>
            <a:r>
              <a:rPr lang="en-US" sz="1200" dirty="0" err="1" smtClean="0">
                <a:latin typeface="Calibri" panose="020F0502020204030204" pitchFamily="34" charset="0"/>
                <a:ea typeface="Calibri" panose="020F0502020204030204" pitchFamily="34" charset="0"/>
                <a:cs typeface="Calibri" panose="020F0502020204030204" pitchFamily="34" charset="0"/>
              </a:rPr>
              <a:t>Haunschild</a:t>
            </a:r>
            <a:r>
              <a:rPr lang="en-US" sz="1200" dirty="0" smtClean="0">
                <a:latin typeface="Calibri" panose="020F0502020204030204" pitchFamily="34" charset="0"/>
                <a:ea typeface="Calibri" panose="020F0502020204030204" pitchFamily="34" charset="0"/>
                <a:cs typeface="Calibri" panose="020F0502020204030204" pitchFamily="34" charset="0"/>
              </a:rPr>
              <a:t>, J. R. Lund, and W. E. </a:t>
            </a:r>
            <a:r>
              <a:rPr lang="en-US" sz="1200" dirty="0" err="1" smtClean="0">
                <a:latin typeface="Calibri" panose="020F0502020204030204" pitchFamily="34" charset="0"/>
                <a:ea typeface="Calibri" panose="020F0502020204030204" pitchFamily="34" charset="0"/>
                <a:cs typeface="Calibri" panose="020F0502020204030204" pitchFamily="34" charset="0"/>
              </a:rPr>
              <a:t>Fleenor</a:t>
            </a:r>
            <a:r>
              <a:rPr lang="en-US" sz="1200" dirty="0" smtClean="0">
                <a:latin typeface="Calibri" panose="020F0502020204030204" pitchFamily="34" charset="0"/>
                <a:ea typeface="Calibri" panose="020F0502020204030204" pitchFamily="34" charset="0"/>
                <a:cs typeface="Calibri" panose="020F0502020204030204" pitchFamily="34" charset="0"/>
              </a:rPr>
              <a:t>. 2010. Current and long-term effects of Delta water quality on drinking water treatment costs from disinfection byproduct formation. San Francisco Estuary and Watershed Science 8:1–21.</a:t>
            </a: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200" dirty="0" smtClean="0">
                <a:latin typeface="Calibri" panose="020F0502020204030204" pitchFamily="34" charset="0"/>
                <a:ea typeface="Calibri" panose="020F0502020204030204" pitchFamily="34" charset="0"/>
                <a:cs typeface="Calibri" panose="020F0502020204030204" pitchFamily="34" charset="0"/>
              </a:rPr>
              <a:t>Chow, A. T., R. A. Dahlgren, and J. A. Harrison. 2007. Watershed sources of disinfection byproduct precursors in the Sacramento and San Joaquin Rivers, California. Environmental Science and Technology 41:7645–7652.</a:t>
            </a: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200" dirty="0" smtClean="0">
                <a:latin typeface="Calibri" panose="020F0502020204030204" pitchFamily="34" charset="0"/>
                <a:ea typeface="Calibri" panose="020F0502020204030204" pitchFamily="34" charset="0"/>
                <a:cs typeface="Calibri" panose="020F0502020204030204" pitchFamily="34" charset="0"/>
              </a:rPr>
              <a:t>Duke Energy Corporation. 2015. Joint Factual Statement: United States of America v. Duke Energy </a:t>
            </a:r>
            <a:r>
              <a:rPr lang="en-US" sz="1200" dirty="0" err="1" smtClean="0">
                <a:latin typeface="Calibri" panose="020F0502020204030204" pitchFamily="34" charset="0"/>
                <a:ea typeface="Calibri" panose="020F0502020204030204" pitchFamily="34" charset="0"/>
                <a:cs typeface="Calibri" panose="020F0502020204030204" pitchFamily="34" charset="0"/>
              </a:rPr>
              <a:t>Buisiness</a:t>
            </a:r>
            <a:r>
              <a:rPr lang="en-US" sz="1200" dirty="0" smtClean="0">
                <a:latin typeface="Calibri" panose="020F0502020204030204" pitchFamily="34" charset="0"/>
                <a:ea typeface="Calibri" panose="020F0502020204030204" pitchFamily="34" charset="0"/>
                <a:cs typeface="Calibri" panose="020F0502020204030204" pitchFamily="34" charset="0"/>
              </a:rPr>
              <a:t> Services, LLC, Duke Energy Carolinas, LLC, and Duke Energy Progress, Inc.</a:t>
            </a: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200" dirty="0" smtClean="0">
                <a:latin typeface="Calibri" panose="020F0502020204030204" pitchFamily="34" charset="0"/>
                <a:ea typeface="Calibri" panose="020F0502020204030204" pitchFamily="34" charset="0"/>
                <a:cs typeface="Calibri" panose="020F0502020204030204" pitchFamily="34" charset="0"/>
              </a:rPr>
              <a:t>Duke Energy Corporation. 2019. Environmental Compliance Plans. https://www.duke-energy.com/our-company/environment/compliance-and-reporting/environmental-compliance-plans.</a:t>
            </a: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200" dirty="0" smtClean="0">
                <a:latin typeface="Calibri" panose="020F0502020204030204" pitchFamily="34" charset="0"/>
                <a:ea typeface="Calibri" panose="020F0502020204030204" pitchFamily="34" charset="0"/>
                <a:cs typeface="Calibri" panose="020F0502020204030204" pitchFamily="34" charset="0"/>
              </a:rPr>
              <a:t>Good, K. D., and J. M. </a:t>
            </a:r>
            <a:r>
              <a:rPr lang="en-US" sz="1200" dirty="0" err="1" smtClean="0">
                <a:latin typeface="Calibri" panose="020F0502020204030204" pitchFamily="34" charset="0"/>
                <a:ea typeface="Calibri" panose="020F0502020204030204" pitchFamily="34" charset="0"/>
                <a:cs typeface="Calibri" panose="020F0502020204030204" pitchFamily="34" charset="0"/>
              </a:rPr>
              <a:t>Vanbriesen</a:t>
            </a:r>
            <a:r>
              <a:rPr lang="en-US" sz="1200" dirty="0" smtClean="0">
                <a:latin typeface="Calibri" panose="020F0502020204030204" pitchFamily="34" charset="0"/>
                <a:ea typeface="Calibri" panose="020F0502020204030204" pitchFamily="34" charset="0"/>
                <a:cs typeface="Calibri" panose="020F0502020204030204" pitchFamily="34" charset="0"/>
              </a:rPr>
              <a:t>. 2017. Power Plant Bromide Discharges and Downstream Drinking Water Systems in Pennsylvania. Environmental Science and Technology 51:11829–11838.</a:t>
            </a: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200" dirty="0" smtClean="0">
                <a:latin typeface="Calibri" panose="020F0502020204030204" pitchFamily="34" charset="0"/>
                <a:ea typeface="Calibri" panose="020F0502020204030204" pitchFamily="34" charset="0"/>
                <a:cs typeface="Calibri" panose="020F0502020204030204" pitchFamily="34" charset="0"/>
              </a:rPr>
              <a:t>Good, K. D., and J. M. </a:t>
            </a:r>
            <a:r>
              <a:rPr lang="en-US" sz="1200" dirty="0" err="1" smtClean="0">
                <a:latin typeface="Calibri" panose="020F0502020204030204" pitchFamily="34" charset="0"/>
                <a:ea typeface="Calibri" panose="020F0502020204030204" pitchFamily="34" charset="0"/>
                <a:cs typeface="Calibri" panose="020F0502020204030204" pitchFamily="34" charset="0"/>
              </a:rPr>
              <a:t>VanBriesen</a:t>
            </a:r>
            <a:r>
              <a:rPr lang="en-US" sz="1200" dirty="0" smtClean="0">
                <a:latin typeface="Calibri" panose="020F0502020204030204" pitchFamily="34" charset="0"/>
                <a:ea typeface="Calibri" panose="020F0502020204030204" pitchFamily="34" charset="0"/>
                <a:cs typeface="Calibri" panose="020F0502020204030204" pitchFamily="34" charset="0"/>
              </a:rPr>
              <a:t>. 2019. Coal-Fired Power Plant Wet Flue Gas Desulfurization Bromide Discharges to U.S. Watersheds and Their Contributions to Drinking Water Sources. Environmental Science and Technology 53:213–223.</a:t>
            </a: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200" dirty="0" err="1" smtClean="0">
                <a:latin typeface="Calibri" panose="020F0502020204030204" pitchFamily="34" charset="0"/>
                <a:ea typeface="Calibri" panose="020F0502020204030204" pitchFamily="34" charset="0"/>
                <a:cs typeface="Calibri" panose="020F0502020204030204" pitchFamily="34" charset="0"/>
              </a:rPr>
              <a:t>Greune</a:t>
            </a:r>
            <a:r>
              <a:rPr lang="en-US" sz="1200" dirty="0" smtClean="0">
                <a:latin typeface="Calibri" panose="020F0502020204030204" pitchFamily="34" charset="0"/>
                <a:ea typeface="Calibri" panose="020F0502020204030204" pitchFamily="34" charset="0"/>
                <a:cs typeface="Calibri" panose="020F0502020204030204" pitchFamily="34" charset="0"/>
              </a:rPr>
              <a:t>, A. C. 2014. Bromide occurrence in North Carolina and the relationship between bromide concentration and brominated </a:t>
            </a:r>
            <a:r>
              <a:rPr lang="en-US" sz="1200" dirty="0" err="1" smtClean="0">
                <a:latin typeface="Calibri" panose="020F0502020204030204" pitchFamily="34" charset="0"/>
                <a:ea typeface="Calibri" panose="020F0502020204030204" pitchFamily="34" charset="0"/>
                <a:cs typeface="Calibri" panose="020F0502020204030204" pitchFamily="34" charset="0"/>
              </a:rPr>
              <a:t>trihalomethane</a:t>
            </a:r>
            <a:r>
              <a:rPr lang="en-US" sz="1200" dirty="0" smtClean="0">
                <a:latin typeface="Calibri" panose="020F0502020204030204" pitchFamily="34" charset="0"/>
                <a:ea typeface="Calibri" panose="020F0502020204030204" pitchFamily="34" charset="0"/>
                <a:cs typeface="Calibri" panose="020F0502020204030204" pitchFamily="34" charset="0"/>
              </a:rPr>
              <a:t> formation (MS Thesis). North Carolina State University.</a:t>
            </a: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200" dirty="0" err="1" smtClean="0">
                <a:latin typeface="Calibri" panose="020F0502020204030204" pitchFamily="34" charset="0"/>
                <a:ea typeface="Calibri" panose="020F0502020204030204" pitchFamily="34" charset="0"/>
                <a:cs typeface="Calibri" panose="020F0502020204030204" pitchFamily="34" charset="0"/>
              </a:rPr>
              <a:t>Gruchlik</a:t>
            </a:r>
            <a:r>
              <a:rPr lang="en-US" sz="1200" dirty="0" smtClean="0">
                <a:latin typeface="Calibri" panose="020F0502020204030204" pitchFamily="34" charset="0"/>
                <a:ea typeface="Calibri" panose="020F0502020204030204" pitchFamily="34" charset="0"/>
                <a:cs typeface="Calibri" panose="020F0502020204030204" pitchFamily="34" charset="0"/>
              </a:rPr>
              <a:t>, Y., A. </a:t>
            </a:r>
            <a:r>
              <a:rPr lang="en-US" sz="1200" dirty="0" err="1" smtClean="0">
                <a:latin typeface="Calibri" panose="020F0502020204030204" pitchFamily="34" charset="0"/>
                <a:ea typeface="Calibri" panose="020F0502020204030204" pitchFamily="34" charset="0"/>
                <a:cs typeface="Calibri" panose="020F0502020204030204" pitchFamily="34" charset="0"/>
              </a:rPr>
              <a:t>Heitz</a:t>
            </a:r>
            <a:r>
              <a:rPr lang="en-US" sz="1200" dirty="0" smtClean="0">
                <a:latin typeface="Calibri" panose="020F0502020204030204" pitchFamily="34" charset="0"/>
                <a:ea typeface="Calibri" panose="020F0502020204030204" pitchFamily="34" charset="0"/>
                <a:cs typeface="Calibri" panose="020F0502020204030204" pitchFamily="34" charset="0"/>
              </a:rPr>
              <a:t>, C. </a:t>
            </a:r>
            <a:r>
              <a:rPr lang="en-US" sz="1200" dirty="0" err="1" smtClean="0">
                <a:latin typeface="Calibri" panose="020F0502020204030204" pitchFamily="34" charset="0"/>
                <a:ea typeface="Calibri" panose="020F0502020204030204" pitchFamily="34" charset="0"/>
                <a:cs typeface="Calibri" panose="020F0502020204030204" pitchFamily="34" charset="0"/>
              </a:rPr>
              <a:t>Joll</a:t>
            </a:r>
            <a:r>
              <a:rPr lang="en-US" sz="1200" dirty="0" smtClean="0">
                <a:latin typeface="Calibri" panose="020F0502020204030204" pitchFamily="34" charset="0"/>
                <a:ea typeface="Calibri" panose="020F0502020204030204" pitchFamily="34" charset="0"/>
                <a:cs typeface="Calibri" panose="020F0502020204030204" pitchFamily="34" charset="0"/>
              </a:rPr>
              <a:t>, U. von </a:t>
            </a:r>
            <a:r>
              <a:rPr lang="en-US" sz="1200" dirty="0" err="1" smtClean="0">
                <a:latin typeface="Calibri" panose="020F0502020204030204" pitchFamily="34" charset="0"/>
                <a:ea typeface="Calibri" panose="020F0502020204030204" pitchFamily="34" charset="0"/>
                <a:cs typeface="Calibri" panose="020F0502020204030204" pitchFamily="34" charset="0"/>
              </a:rPr>
              <a:t>Gunten</a:t>
            </a:r>
            <a:r>
              <a:rPr lang="en-US" sz="1200" dirty="0" smtClean="0">
                <a:latin typeface="Calibri" panose="020F0502020204030204" pitchFamily="34" charset="0"/>
                <a:ea typeface="Calibri" panose="020F0502020204030204" pitchFamily="34" charset="0"/>
                <a:cs typeface="Calibri" panose="020F0502020204030204" pitchFamily="34" charset="0"/>
              </a:rPr>
              <a:t>, S. Allard, J. </a:t>
            </a:r>
            <a:r>
              <a:rPr lang="en-US" sz="1200" dirty="0" err="1" smtClean="0">
                <a:latin typeface="Calibri" panose="020F0502020204030204" pitchFamily="34" charset="0"/>
                <a:ea typeface="Calibri" panose="020F0502020204030204" pitchFamily="34" charset="0"/>
                <a:cs typeface="Calibri" panose="020F0502020204030204" pitchFamily="34" charset="0"/>
              </a:rPr>
              <a:t>Criquet</a:t>
            </a:r>
            <a:r>
              <a:rPr lang="en-US" sz="1200" dirty="0" smtClean="0">
                <a:latin typeface="Calibri" panose="020F0502020204030204" pitchFamily="34" charset="0"/>
                <a:ea typeface="Calibri" panose="020F0502020204030204" pitchFamily="34" charset="0"/>
                <a:cs typeface="Calibri" panose="020F0502020204030204" pitchFamily="34" charset="0"/>
              </a:rPr>
              <a:t>, S. McDonald, J. Tan, L. </a:t>
            </a:r>
            <a:r>
              <a:rPr lang="en-US" sz="1200" dirty="0" err="1" smtClean="0">
                <a:latin typeface="Calibri" panose="020F0502020204030204" pitchFamily="34" charset="0"/>
                <a:ea typeface="Calibri" panose="020F0502020204030204" pitchFamily="34" charset="0"/>
                <a:cs typeface="Calibri" panose="020F0502020204030204" pitchFamily="34" charset="0"/>
              </a:rPr>
              <a:t>Breckler</a:t>
            </a:r>
            <a:r>
              <a:rPr lang="en-US" sz="1200" dirty="0" smtClean="0">
                <a:latin typeface="Calibri" panose="020F0502020204030204" pitchFamily="34" charset="0"/>
                <a:ea typeface="Calibri" panose="020F0502020204030204" pitchFamily="34" charset="0"/>
                <a:cs typeface="Calibri" panose="020F0502020204030204" pitchFamily="34" charset="0"/>
              </a:rPr>
              <a:t>, F. </a:t>
            </a:r>
            <a:r>
              <a:rPr lang="en-US" sz="1200" dirty="0" err="1" smtClean="0">
                <a:latin typeface="Calibri" panose="020F0502020204030204" pitchFamily="34" charset="0"/>
                <a:ea typeface="Calibri" panose="020F0502020204030204" pitchFamily="34" charset="0"/>
                <a:cs typeface="Calibri" panose="020F0502020204030204" pitchFamily="34" charset="0"/>
              </a:rPr>
              <a:t>Bradder</a:t>
            </a:r>
            <a:r>
              <a:rPr lang="en-US" sz="1200" dirty="0" smtClean="0">
                <a:latin typeface="Calibri" panose="020F0502020204030204" pitchFamily="34" charset="0"/>
                <a:ea typeface="Calibri" panose="020F0502020204030204" pitchFamily="34" charset="0"/>
                <a:cs typeface="Calibri" panose="020F0502020204030204" pitchFamily="34" charset="0"/>
              </a:rPr>
              <a:t>, G. </a:t>
            </a:r>
            <a:r>
              <a:rPr lang="en-US" sz="1200" dirty="0" err="1" smtClean="0">
                <a:latin typeface="Calibri" panose="020F0502020204030204" pitchFamily="34" charset="0"/>
                <a:ea typeface="Calibri" panose="020F0502020204030204" pitchFamily="34" charset="0"/>
                <a:cs typeface="Calibri" panose="020F0502020204030204" pitchFamily="34" charset="0"/>
              </a:rPr>
              <a:t>Roeszler</a:t>
            </a:r>
            <a:r>
              <a:rPr lang="en-US" sz="1200" dirty="0" smtClean="0">
                <a:latin typeface="Calibri" panose="020F0502020204030204" pitchFamily="34" charset="0"/>
                <a:ea typeface="Calibri" panose="020F0502020204030204" pitchFamily="34" charset="0"/>
                <a:cs typeface="Calibri" panose="020F0502020204030204" pitchFamily="34" charset="0"/>
              </a:rPr>
              <a:t>, and D. </a:t>
            </a:r>
            <a:r>
              <a:rPr lang="en-US" sz="1200" dirty="0" err="1" smtClean="0">
                <a:latin typeface="Calibri" panose="020F0502020204030204" pitchFamily="34" charset="0"/>
                <a:ea typeface="Calibri" panose="020F0502020204030204" pitchFamily="34" charset="0"/>
                <a:cs typeface="Calibri" panose="020F0502020204030204" pitchFamily="34" charset="0"/>
              </a:rPr>
              <a:t>Halliwell</a:t>
            </a:r>
            <a:r>
              <a:rPr lang="en-US" sz="1200" dirty="0" smtClean="0">
                <a:latin typeface="Calibri" panose="020F0502020204030204" pitchFamily="34" charset="0"/>
                <a:ea typeface="Calibri" panose="020F0502020204030204" pitchFamily="34" charset="0"/>
                <a:cs typeface="Calibri" panose="020F0502020204030204" pitchFamily="34" charset="0"/>
              </a:rPr>
              <a:t>. 2015. CWQRC-2015-004. Novel Treatment Technologies for the </a:t>
            </a:r>
            <a:r>
              <a:rPr lang="en-US" sz="1200" dirty="0" err="1" smtClean="0">
                <a:latin typeface="Calibri" panose="020F0502020204030204" pitchFamily="34" charset="0"/>
                <a:ea typeface="Calibri" panose="020F0502020204030204" pitchFamily="34" charset="0"/>
                <a:cs typeface="Calibri" panose="020F0502020204030204" pitchFamily="34" charset="0"/>
              </a:rPr>
              <a:t>Minimisation</a:t>
            </a:r>
            <a:r>
              <a:rPr lang="en-US" sz="1200" dirty="0" smtClean="0">
                <a:latin typeface="Calibri" panose="020F0502020204030204" pitchFamily="34" charset="0"/>
                <a:ea typeface="Calibri" panose="020F0502020204030204" pitchFamily="34" charset="0"/>
                <a:cs typeface="Calibri" panose="020F0502020204030204" pitchFamily="34" charset="0"/>
              </a:rPr>
              <a:t> of Bromide and Iodide in Drinking Water.</a:t>
            </a: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200" dirty="0" smtClean="0">
                <a:latin typeface="Calibri" panose="020F0502020204030204" pitchFamily="34" charset="0"/>
                <a:ea typeface="Calibri" panose="020F0502020204030204" pitchFamily="34" charset="0"/>
                <a:cs typeface="Calibri" panose="020F0502020204030204" pitchFamily="34" charset="0"/>
              </a:rPr>
              <a:t>Kolb, C., R. A. Francis, and J. M. </a:t>
            </a:r>
            <a:r>
              <a:rPr lang="en-US" sz="1200" dirty="0" err="1" smtClean="0">
                <a:latin typeface="Calibri" panose="020F0502020204030204" pitchFamily="34" charset="0"/>
                <a:ea typeface="Calibri" panose="020F0502020204030204" pitchFamily="34" charset="0"/>
                <a:cs typeface="Calibri" panose="020F0502020204030204" pitchFamily="34" charset="0"/>
              </a:rPr>
              <a:t>VanBriesen</a:t>
            </a:r>
            <a:r>
              <a:rPr lang="en-US" sz="1200" dirty="0" smtClean="0">
                <a:latin typeface="Calibri" panose="020F0502020204030204" pitchFamily="34" charset="0"/>
                <a:ea typeface="Calibri" panose="020F0502020204030204" pitchFamily="34" charset="0"/>
                <a:cs typeface="Calibri" panose="020F0502020204030204" pitchFamily="34" charset="0"/>
              </a:rPr>
              <a:t>. 2017. Disinfection byproduct regulatory compliance surrogates and bromide-associated risk. Journal of Environmental Sciences 58:191–207.</a:t>
            </a: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200" dirty="0" err="1" smtClean="0">
                <a:latin typeface="Calibri" panose="020F0502020204030204" pitchFamily="34" charset="0"/>
                <a:ea typeface="Calibri" panose="020F0502020204030204" pitchFamily="34" charset="0"/>
                <a:cs typeface="Calibri" panose="020F0502020204030204" pitchFamily="34" charset="0"/>
              </a:rPr>
              <a:t>Kristiana</a:t>
            </a:r>
            <a:r>
              <a:rPr lang="en-US" sz="1200" dirty="0" smtClean="0">
                <a:latin typeface="Calibri" panose="020F0502020204030204" pitchFamily="34" charset="0"/>
                <a:ea typeface="Calibri" panose="020F0502020204030204" pitchFamily="34" charset="0"/>
                <a:cs typeface="Calibri" panose="020F0502020204030204" pitchFamily="34" charset="0"/>
              </a:rPr>
              <a:t>, I., C. </a:t>
            </a:r>
            <a:r>
              <a:rPr lang="en-US" sz="1200" dirty="0" err="1" smtClean="0">
                <a:latin typeface="Calibri" panose="020F0502020204030204" pitchFamily="34" charset="0"/>
                <a:ea typeface="Calibri" panose="020F0502020204030204" pitchFamily="34" charset="0"/>
                <a:cs typeface="Calibri" panose="020F0502020204030204" pitchFamily="34" charset="0"/>
              </a:rPr>
              <a:t>Joll</a:t>
            </a:r>
            <a:r>
              <a:rPr lang="en-US" sz="1200" dirty="0" smtClean="0">
                <a:latin typeface="Calibri" panose="020F0502020204030204" pitchFamily="34" charset="0"/>
                <a:ea typeface="Calibri" panose="020F0502020204030204" pitchFamily="34" charset="0"/>
                <a:cs typeface="Calibri" panose="020F0502020204030204" pitchFamily="34" charset="0"/>
              </a:rPr>
              <a:t>, and A. </a:t>
            </a:r>
            <a:r>
              <a:rPr lang="en-US" sz="1200" dirty="0" err="1" smtClean="0">
                <a:latin typeface="Calibri" panose="020F0502020204030204" pitchFamily="34" charset="0"/>
                <a:ea typeface="Calibri" panose="020F0502020204030204" pitchFamily="34" charset="0"/>
                <a:cs typeface="Calibri" panose="020F0502020204030204" pitchFamily="34" charset="0"/>
              </a:rPr>
              <a:t>Heitz</a:t>
            </a:r>
            <a:r>
              <a:rPr lang="en-US" sz="1200" dirty="0" smtClean="0">
                <a:latin typeface="Calibri" panose="020F0502020204030204" pitchFamily="34" charset="0"/>
                <a:ea typeface="Calibri" panose="020F0502020204030204" pitchFamily="34" charset="0"/>
                <a:cs typeface="Calibri" panose="020F0502020204030204" pitchFamily="34" charset="0"/>
              </a:rPr>
              <a:t>. 2011. Powdered activated carbon coupled with enhanced coagulation for natural organic matter removal and disinfection by-product control: Application in a Western Australian water treatment plant. Chemosphere.</a:t>
            </a: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1200" dirty="0" smtClean="0">
                <a:latin typeface="Calibri" panose="020F0502020204030204" pitchFamily="34" charset="0"/>
                <a:ea typeface="Calibri" panose="020F0502020204030204" pitchFamily="34" charset="0"/>
                <a:cs typeface="Calibri" panose="020F0502020204030204" pitchFamily="34" charset="0"/>
              </a:rPr>
              <a:t>Lund, J. R., W. Chen, K. </a:t>
            </a:r>
            <a:r>
              <a:rPr lang="en-US" sz="1200" dirty="0" err="1" smtClean="0">
                <a:latin typeface="Calibri" panose="020F0502020204030204" pitchFamily="34" charset="0"/>
                <a:ea typeface="Calibri" panose="020F0502020204030204" pitchFamily="34" charset="0"/>
                <a:cs typeface="Calibri" panose="020F0502020204030204" pitchFamily="34" charset="0"/>
              </a:rPr>
              <a:t>Haunschild</a:t>
            </a:r>
            <a:r>
              <a:rPr lang="en-US" sz="1200" dirty="0" smtClean="0">
                <a:latin typeface="Calibri" panose="020F0502020204030204" pitchFamily="34" charset="0"/>
                <a:ea typeface="Calibri" panose="020F0502020204030204" pitchFamily="34" charset="0"/>
                <a:cs typeface="Calibri" panose="020F0502020204030204" pitchFamily="34" charset="0"/>
              </a:rPr>
              <a:t>, and W. </a:t>
            </a:r>
            <a:r>
              <a:rPr lang="en-US" sz="1200" dirty="0" err="1" smtClean="0">
                <a:latin typeface="Calibri" panose="020F0502020204030204" pitchFamily="34" charset="0"/>
                <a:ea typeface="Calibri" panose="020F0502020204030204" pitchFamily="34" charset="0"/>
                <a:cs typeface="Calibri" panose="020F0502020204030204" pitchFamily="34" charset="0"/>
              </a:rPr>
              <a:t>Fleenor</a:t>
            </a:r>
            <a:r>
              <a:rPr lang="en-US" sz="1200" dirty="0" smtClean="0">
                <a:latin typeface="Calibri" panose="020F0502020204030204" pitchFamily="34" charset="0"/>
                <a:ea typeface="Calibri" panose="020F0502020204030204" pitchFamily="34" charset="0"/>
                <a:cs typeface="Calibri" panose="020F0502020204030204" pitchFamily="34" charset="0"/>
              </a:rPr>
              <a:t>. 2015. Current and Long-Term Effects of Delta Water Quality on Drinking Water Treatment Costs from Disinfection Byproduct Formation. San Francisco Estuary and Watershed Science 8.</a:t>
            </a: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r>
              <a:rPr lang="en-US" sz="1200" dirty="0" smtClean="0">
                <a:latin typeface="Calibri" panose="020F0502020204030204" pitchFamily="34" charset="0"/>
                <a:ea typeface="Calibri" panose="020F0502020204030204" pitchFamily="34" charset="0"/>
              </a:rPr>
              <a:t>Parker, K. M., T. Zeng, J. Harkness, A. </a:t>
            </a:r>
            <a:r>
              <a:rPr lang="en-US" sz="1200" dirty="0" err="1" smtClean="0">
                <a:latin typeface="Calibri" panose="020F0502020204030204" pitchFamily="34" charset="0"/>
                <a:ea typeface="Calibri" panose="020F0502020204030204" pitchFamily="34" charset="0"/>
              </a:rPr>
              <a:t>Vengosh</a:t>
            </a:r>
            <a:r>
              <a:rPr lang="en-US" sz="1200" dirty="0" smtClean="0">
                <a:latin typeface="Calibri" panose="020F0502020204030204" pitchFamily="34" charset="0"/>
                <a:ea typeface="Calibri" panose="020F0502020204030204" pitchFamily="34" charset="0"/>
              </a:rPr>
              <a:t>, and W. A. Mitch. 2014. Enhanced formation of disinfection byproducts in shale gas wastewater-impacted drinking water supplies. Environmental Science and Technology 48:11161–11169.</a:t>
            </a:r>
          </a:p>
          <a:p>
            <a:endParaRPr lang="en-US" sz="1200" dirty="0" smtClean="0">
              <a:latin typeface="Calibri" panose="020F0502020204030204" pitchFamily="34" charset="0"/>
            </a:endParaRPr>
          </a:p>
          <a:p>
            <a:r>
              <a:rPr lang="en-US" sz="1200" dirty="0" smtClean="0"/>
              <a:t>Rivera-</a:t>
            </a:r>
            <a:r>
              <a:rPr lang="en-US" sz="1200" dirty="0" err="1" smtClean="0"/>
              <a:t>Utrilla</a:t>
            </a:r>
            <a:r>
              <a:rPr lang="en-US" sz="1200" dirty="0" smtClean="0"/>
              <a:t>, J., M. Sánchez-Polo, A. M. S. Polo, J. J. </a:t>
            </a:r>
            <a:r>
              <a:rPr lang="en-US" sz="1200" dirty="0" err="1" smtClean="0"/>
              <a:t>López-Peñalver</a:t>
            </a:r>
            <a:r>
              <a:rPr lang="en-US" sz="1200" dirty="0" smtClean="0"/>
              <a:t>, and M. V. </a:t>
            </a:r>
            <a:r>
              <a:rPr lang="en-US" sz="1200" dirty="0" err="1" smtClean="0"/>
              <a:t>López</a:t>
            </a:r>
            <a:r>
              <a:rPr lang="en-US" sz="1200" dirty="0" smtClean="0"/>
              <a:t>-Ramón. 2019. New technologies to remove halides from water: An overview. Pages 147–180 </a:t>
            </a:r>
            <a:r>
              <a:rPr lang="en-US" sz="1200" i="1" dirty="0" smtClean="0"/>
              <a:t>in</a:t>
            </a:r>
            <a:r>
              <a:rPr lang="en-US" sz="1200" dirty="0" smtClean="0"/>
              <a:t> R. Prasad and T. </a:t>
            </a:r>
            <a:r>
              <a:rPr lang="en-US" sz="1200" dirty="0" err="1" smtClean="0"/>
              <a:t>Karchiyappan</a:t>
            </a:r>
            <a:r>
              <a:rPr lang="en-US" sz="1200" dirty="0" smtClean="0"/>
              <a:t>, editors. Advanced Research in </a:t>
            </a:r>
            <a:r>
              <a:rPr lang="en-US" sz="1200" dirty="0" err="1" smtClean="0"/>
              <a:t>Nanosciences</a:t>
            </a:r>
            <a:r>
              <a:rPr lang="en-US" sz="1200" dirty="0" smtClean="0"/>
              <a:t> for Water Technology. Nanotechnology in the Life Sciences. Springer, Cham.</a:t>
            </a:r>
          </a:p>
          <a:p>
            <a:r>
              <a:rPr lang="en-US" sz="1200" dirty="0" smtClean="0"/>
              <a:t>Singer, P. C. 1994. Control of disinfection by-products in drinking water. Journal of Environmental Engineering 120:727–744.</a:t>
            </a:r>
          </a:p>
          <a:p>
            <a:r>
              <a:rPr lang="en-US" sz="1200" dirty="0" smtClean="0"/>
              <a:t>States, S., G. </a:t>
            </a:r>
            <a:r>
              <a:rPr lang="en-US" sz="1200" dirty="0" err="1" smtClean="0"/>
              <a:t>Cyprych</a:t>
            </a:r>
            <a:r>
              <a:rPr lang="en-US" sz="1200" dirty="0" smtClean="0"/>
              <a:t>, M. Stoner, F. </a:t>
            </a:r>
            <a:r>
              <a:rPr lang="en-US" sz="1200" dirty="0" err="1" smtClean="0"/>
              <a:t>Wydra</a:t>
            </a:r>
            <a:r>
              <a:rPr lang="en-US" sz="1200" dirty="0" smtClean="0"/>
              <a:t>, J. </a:t>
            </a:r>
            <a:r>
              <a:rPr lang="en-US" sz="1200" dirty="0" err="1" smtClean="0"/>
              <a:t>Kuchta</a:t>
            </a:r>
            <a:r>
              <a:rPr lang="en-US" sz="1200" dirty="0" smtClean="0"/>
              <a:t>, J. </a:t>
            </a:r>
            <a:r>
              <a:rPr lang="en-US" sz="1200" dirty="0" err="1" smtClean="0"/>
              <a:t>Monnell</a:t>
            </a:r>
            <a:r>
              <a:rPr lang="en-US" sz="1200" dirty="0" smtClean="0"/>
              <a:t>, and L. </a:t>
            </a:r>
            <a:r>
              <a:rPr lang="en-US" sz="1200" dirty="0" err="1" smtClean="0"/>
              <a:t>Casson</a:t>
            </a:r>
            <a:r>
              <a:rPr lang="en-US" sz="1200" dirty="0" smtClean="0"/>
              <a:t>. 2013. Marcellus Shale drilling and brominated THMs in Pittsburgh, Pa., drinking water. Journal - American Water Works Association.</a:t>
            </a:r>
          </a:p>
          <a:p>
            <a:r>
              <a:rPr lang="en-US" sz="1200" dirty="0" smtClean="0"/>
              <a:t>Valero, F., and R. </a:t>
            </a:r>
            <a:r>
              <a:rPr lang="en-US" sz="1200" dirty="0" err="1" smtClean="0"/>
              <a:t>Arbós</a:t>
            </a:r>
            <a:r>
              <a:rPr lang="en-US" sz="1200" dirty="0" smtClean="0"/>
              <a:t>. 2010. Desalination of brackish river water using </a:t>
            </a:r>
            <a:r>
              <a:rPr lang="en-US" sz="1200" dirty="0" err="1" smtClean="0"/>
              <a:t>Electrodialysis</a:t>
            </a:r>
            <a:r>
              <a:rPr lang="en-US" sz="1200" dirty="0" smtClean="0"/>
              <a:t> Reversal (EDR). Control of the THMs formation in the Barcelona (NE Spain) area. Desalination 253:170–174.</a:t>
            </a:r>
          </a:p>
          <a:p>
            <a:r>
              <a:rPr lang="en-US" sz="1200" dirty="0" smtClean="0"/>
              <a:t>Valero, F., A. </a:t>
            </a:r>
            <a:r>
              <a:rPr lang="en-US" sz="1200" dirty="0" err="1" smtClean="0"/>
              <a:t>Barcelo</a:t>
            </a:r>
            <a:r>
              <a:rPr lang="en-US" sz="1200" dirty="0" smtClean="0"/>
              <a:t>, and R. </a:t>
            </a:r>
            <a:r>
              <a:rPr lang="en-US" sz="1200" dirty="0" err="1" smtClean="0"/>
              <a:t>Arbos</a:t>
            </a:r>
            <a:r>
              <a:rPr lang="en-US" sz="1200" dirty="0" smtClean="0"/>
              <a:t>. 2012. </a:t>
            </a:r>
            <a:r>
              <a:rPr lang="en-US" sz="1200" dirty="0" err="1" smtClean="0"/>
              <a:t>Electrodialysis</a:t>
            </a:r>
            <a:r>
              <a:rPr lang="en-US" sz="1200" dirty="0" smtClean="0"/>
              <a:t> Technology - Theory and Applications. Page Desalination, Trends and Technologies.</a:t>
            </a:r>
          </a:p>
          <a:p>
            <a:r>
              <a:rPr lang="en-US" sz="1200" dirty="0" err="1" smtClean="0"/>
              <a:t>VanBriesen</a:t>
            </a:r>
            <a:r>
              <a:rPr lang="en-US" sz="1200" dirty="0" smtClean="0"/>
              <a:t>, J. M. 2013. Potential drinking water effects of bromide discharges from coal-fired electric power plants. Formal Comments of the Environmental Integrity Project et al. on the Effluent Limitations Guidelines and Standards for the Steam Electric Power Generating Point Source Category, Appendix B of Water Docket EPA-HQ-OW-2009-0819-4687:1–38.</a:t>
            </a:r>
          </a:p>
          <a:p>
            <a:r>
              <a:rPr lang="en-US" sz="1200" dirty="0" err="1" smtClean="0"/>
              <a:t>VanBriesen</a:t>
            </a:r>
            <a:r>
              <a:rPr lang="en-US" sz="1200" dirty="0" smtClean="0"/>
              <a:t>, J. M. 2014. Potential drinking water effects of bromide discharges from coal-fired electric power plants. EPA NPDES Comments:1–38.</a:t>
            </a:r>
          </a:p>
          <a:p>
            <a:r>
              <a:rPr lang="en-US" sz="1200" dirty="0" smtClean="0"/>
              <a:t>Wagner, E. D., and M. J. </a:t>
            </a:r>
            <a:r>
              <a:rPr lang="en-US" sz="1200" dirty="0" err="1" smtClean="0"/>
              <a:t>Plewa</a:t>
            </a:r>
            <a:r>
              <a:rPr lang="en-US" sz="1200" dirty="0" smtClean="0"/>
              <a:t>. 2017. CHO cell cytotoxicity and </a:t>
            </a:r>
            <a:r>
              <a:rPr lang="en-US" sz="1200" dirty="0" err="1" smtClean="0"/>
              <a:t>genotoxicity</a:t>
            </a:r>
            <a:r>
              <a:rPr lang="en-US" sz="1200" dirty="0" smtClean="0"/>
              <a:t> analyses of disinfection by-products: An updated review. Journal of Environmental Sciences (China) 58:64–76.</a:t>
            </a:r>
          </a:p>
          <a:p>
            <a:r>
              <a:rPr lang="en-US" sz="1200" dirty="0" smtClean="0"/>
              <a:t>Wang, Y., M. J. Small, and J. M. </a:t>
            </a:r>
            <a:r>
              <a:rPr lang="en-US" sz="1200" dirty="0" err="1" smtClean="0"/>
              <a:t>VanBriesen</a:t>
            </a:r>
            <a:r>
              <a:rPr lang="en-US" sz="1200" dirty="0" smtClean="0"/>
              <a:t>. 2016. Assessing the Risk Associated with Increasing Bromide in Drinking Water Sources in the Monongahela River, Pennsylvania. Journal of Environmental Engineering 143:04016089.</a:t>
            </a:r>
          </a:p>
          <a:p>
            <a:r>
              <a:rPr lang="en-US" sz="1200" dirty="0" smtClean="0"/>
              <a:t>Weaver, J. W., J. Xu, and S. C. </a:t>
            </a:r>
            <a:r>
              <a:rPr lang="en-US" sz="1200" dirty="0" err="1" smtClean="0"/>
              <a:t>Mravik</a:t>
            </a:r>
            <a:r>
              <a:rPr lang="en-US" sz="1200" dirty="0" smtClean="0"/>
              <a:t>. 2016. Scenario Analysis of the Impact on Drinking Water Intakes from Bromide in the Discharge of Treated Oil and Gas Wastewater. Journal of Environmental Engineering.</a:t>
            </a:r>
          </a:p>
          <a:p>
            <a:r>
              <a:rPr lang="en-US" sz="1200" dirty="0" smtClean="0"/>
              <a:t>Wilson, J. M., and J. M. </a:t>
            </a:r>
            <a:r>
              <a:rPr lang="en-US" sz="1200" dirty="0" err="1" smtClean="0"/>
              <a:t>VanBriesen</a:t>
            </a:r>
            <a:r>
              <a:rPr lang="en-US" sz="1200" dirty="0" smtClean="0"/>
              <a:t>. 2012. Research article: Oil and gas produced water management and surface drinking water sources in Pennsylvania. Environmental Practice</a:t>
            </a:r>
          </a:p>
          <a:p>
            <a:endParaRPr lang="en-US" dirty="0"/>
          </a:p>
        </p:txBody>
      </p:sp>
      <p:sp>
        <p:nvSpPr>
          <p:cNvPr id="4" name="Slide Number Placeholder 3"/>
          <p:cNvSpPr>
            <a:spLocks noGrp="1"/>
          </p:cNvSpPr>
          <p:nvPr>
            <p:ph type="sldNum" sz="quarter" idx="10"/>
          </p:nvPr>
        </p:nvSpPr>
        <p:spPr/>
        <p:txBody>
          <a:bodyPr/>
          <a:lstStyle/>
          <a:p>
            <a:fld id="{8E3D0614-872D-48ED-99DF-4089FF33F82D}" type="slidenum">
              <a:rPr lang="en-US" smtClean="0"/>
              <a:t>12</a:t>
            </a:fld>
            <a:endParaRPr lang="en-US"/>
          </a:p>
        </p:txBody>
      </p:sp>
    </p:spTree>
    <p:extLst>
      <p:ext uri="{BB962C8B-B14F-4D97-AF65-F5344CB8AC3E}">
        <p14:creationId xmlns:p14="http://schemas.microsoft.com/office/powerpoint/2010/main" val="1577418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b="1" kern="1200" cap="small" dirty="0" smtClean="0">
                <a:solidFill>
                  <a:schemeClr val="tx1"/>
                </a:solidFill>
                <a:effectLst/>
                <a:latin typeface="+mn-lt"/>
                <a:ea typeface="+mn-ea"/>
                <a:cs typeface="+mn-cs"/>
              </a:rPr>
              <a:t>What options exist to change the disinfection process to prevent brominated compounds in finished drinking water?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Although there have been strides in optimizing water treatment processes and water distribution networks to reduce the formation of regulated DBPs, there are currently no cost-effective and practical methods to prevent brominated DBPs from forming in finished drinking water. However, as summarized in Rivera-</a:t>
            </a:r>
            <a:r>
              <a:rPr lang="en-US" sz="1200" kern="1200" dirty="0" err="1" smtClean="0">
                <a:solidFill>
                  <a:schemeClr val="tx1"/>
                </a:solidFill>
                <a:effectLst/>
                <a:latin typeface="+mn-lt"/>
                <a:ea typeface="+mn-ea"/>
                <a:cs typeface="+mn-cs"/>
              </a:rPr>
              <a:t>Utrilla</a:t>
            </a:r>
            <a:r>
              <a:rPr lang="en-US" sz="1200" kern="1200" dirty="0" smtClean="0">
                <a:solidFill>
                  <a:schemeClr val="tx1"/>
                </a:solidFill>
                <a:effectLst/>
                <a:latin typeface="+mn-lt"/>
                <a:ea typeface="+mn-ea"/>
                <a:cs typeface="+mn-cs"/>
              </a:rPr>
              <a:t> et al. (2019) there are several promising DBP precursor [halide and natural organic matter (NOM)] removal technologies in development that could eventually yield an efficient and economically viable option to reduce DBPs, including membrane, electrochemical, and adsorption methods.</a:t>
            </a:r>
          </a:p>
          <a:p>
            <a:endParaRPr lang="en-US" dirty="0"/>
          </a:p>
        </p:txBody>
      </p:sp>
      <p:sp>
        <p:nvSpPr>
          <p:cNvPr id="4" name="Slide Number Placeholder 3"/>
          <p:cNvSpPr>
            <a:spLocks noGrp="1"/>
          </p:cNvSpPr>
          <p:nvPr>
            <p:ph type="sldNum" sz="quarter" idx="10"/>
          </p:nvPr>
        </p:nvSpPr>
        <p:spPr/>
        <p:txBody>
          <a:bodyPr/>
          <a:lstStyle/>
          <a:p>
            <a:fld id="{8E3D0614-872D-48ED-99DF-4089FF33F82D}" type="slidenum">
              <a:rPr lang="en-US" smtClean="0"/>
              <a:t>4</a:t>
            </a:fld>
            <a:endParaRPr lang="en-US"/>
          </a:p>
        </p:txBody>
      </p:sp>
    </p:spTree>
    <p:extLst>
      <p:ext uri="{BB962C8B-B14F-4D97-AF65-F5344CB8AC3E}">
        <p14:creationId xmlns:p14="http://schemas.microsoft.com/office/powerpoint/2010/main" val="221211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Membrane bromide and NOM removal methods include reverse osmosis (RO), </a:t>
            </a:r>
            <a:r>
              <a:rPr lang="en-US" sz="1200" b="1" kern="1200" dirty="0" err="1" smtClean="0">
                <a:solidFill>
                  <a:schemeClr val="tx1"/>
                </a:solidFill>
                <a:effectLst/>
                <a:latin typeface="+mn-lt"/>
                <a:ea typeface="+mn-ea"/>
                <a:cs typeface="+mn-cs"/>
              </a:rPr>
              <a:t>nanofiltration</a:t>
            </a:r>
            <a:r>
              <a:rPr lang="en-US" sz="1200" b="1" kern="1200" dirty="0" smtClean="0">
                <a:solidFill>
                  <a:schemeClr val="tx1"/>
                </a:solidFill>
                <a:effectLst/>
                <a:latin typeface="+mn-lt"/>
                <a:ea typeface="+mn-ea"/>
                <a:cs typeface="+mn-cs"/>
              </a:rPr>
              <a:t> (NF), </a:t>
            </a:r>
            <a:r>
              <a:rPr lang="en-US" sz="1200" b="1" kern="1200" dirty="0" err="1" smtClean="0">
                <a:solidFill>
                  <a:schemeClr val="tx1"/>
                </a:solidFill>
                <a:effectLst/>
                <a:latin typeface="+mn-lt"/>
                <a:ea typeface="+mn-ea"/>
                <a:cs typeface="+mn-cs"/>
              </a:rPr>
              <a:t>electrodialysis</a:t>
            </a:r>
            <a:r>
              <a:rPr lang="en-US" sz="1200" b="1" kern="1200" dirty="0" smtClean="0">
                <a:solidFill>
                  <a:schemeClr val="tx1"/>
                </a:solidFill>
                <a:effectLst/>
                <a:latin typeface="+mn-lt"/>
                <a:ea typeface="+mn-ea"/>
                <a:cs typeface="+mn-cs"/>
              </a:rPr>
              <a:t> (ED), and reverse </a:t>
            </a:r>
            <a:r>
              <a:rPr lang="en-US" sz="1200" b="1" kern="1200" dirty="0" err="1" smtClean="0">
                <a:solidFill>
                  <a:schemeClr val="tx1"/>
                </a:solidFill>
                <a:effectLst/>
                <a:latin typeface="+mn-lt"/>
                <a:ea typeface="+mn-ea"/>
                <a:cs typeface="+mn-cs"/>
              </a:rPr>
              <a:t>electrodialysis</a:t>
            </a:r>
            <a:r>
              <a:rPr lang="en-US" sz="1200" b="1" kern="1200" dirty="0" smtClean="0">
                <a:solidFill>
                  <a:schemeClr val="tx1"/>
                </a:solidFill>
                <a:effectLst/>
                <a:latin typeface="+mn-lt"/>
                <a:ea typeface="+mn-ea"/>
                <a:cs typeface="+mn-cs"/>
              </a:rPr>
              <a:t> (RED). </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RO involves the high-pressure movement of water through a semi-permeable membrane that rejects halides and other organic pollutants. Although RO is highly effective at removing bromide (99% bromide removed from seawater; Magara et al. 1996), there is a high cost associated with its implementation and maintenance that makes it an unpractical choice for public water utilities. </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NF uses reverse osmosis and ultrafiltration to exclude halides and other nuisance compounds. NF is slightly less costly than RO and can remove halides almost as effectively as RO. However, the short operating lives of NF and RO membranes limit their practicality in public water utilities.</a:t>
            </a:r>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In ED, ions are subjected to electrical currents between membranes with opposite charges, which remove them from the water. RED is similar, except that the membrane charges are periodically reversed. ED and RED methods are inexpensive compared to RO and NF, but have their membranes have short operating lives and are less efficient at halide removal. </a:t>
            </a:r>
          </a:p>
          <a:p>
            <a:endParaRPr lang="en-US" dirty="0"/>
          </a:p>
        </p:txBody>
      </p:sp>
      <p:sp>
        <p:nvSpPr>
          <p:cNvPr id="4" name="Slide Number Placeholder 3"/>
          <p:cNvSpPr>
            <a:spLocks noGrp="1"/>
          </p:cNvSpPr>
          <p:nvPr>
            <p:ph type="sldNum" sz="quarter" idx="10"/>
          </p:nvPr>
        </p:nvSpPr>
        <p:spPr/>
        <p:txBody>
          <a:bodyPr/>
          <a:lstStyle/>
          <a:p>
            <a:fld id="{8E3D0614-872D-48ED-99DF-4089FF33F82D}" type="slidenum">
              <a:rPr lang="en-US" smtClean="0"/>
              <a:t>5</a:t>
            </a:fld>
            <a:endParaRPr lang="en-US"/>
          </a:p>
        </p:txBody>
      </p:sp>
    </p:spTree>
    <p:extLst>
      <p:ext uri="{BB962C8B-B14F-4D97-AF65-F5344CB8AC3E}">
        <p14:creationId xmlns:p14="http://schemas.microsoft.com/office/powerpoint/2010/main" val="3429510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Electrochemical bromide removal methods include electrolysis and capacitive deionization (CDI).</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Electrolysis uses an electric current to oxidize bromide to </a:t>
            </a:r>
            <a:r>
              <a:rPr lang="en-US" sz="1200" kern="1200" dirty="0" err="1" smtClean="0">
                <a:solidFill>
                  <a:schemeClr val="tx1"/>
                </a:solidFill>
                <a:effectLst/>
                <a:latin typeface="+mn-lt"/>
                <a:ea typeface="+mn-ea"/>
                <a:cs typeface="+mn-cs"/>
              </a:rPr>
              <a:t>hypobromite</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hypobromous</a:t>
            </a:r>
            <a:r>
              <a:rPr lang="en-US" sz="1200" kern="1200" dirty="0" smtClean="0">
                <a:solidFill>
                  <a:schemeClr val="tx1"/>
                </a:solidFill>
                <a:effectLst/>
                <a:latin typeface="+mn-lt"/>
                <a:ea typeface="+mn-ea"/>
                <a:cs typeface="+mn-cs"/>
              </a:rPr>
              <a:t> acid, which is then volatilized as bromine gas by carbon dioxide. This method has produced a 73% reduction in brominated </a:t>
            </a:r>
            <a:r>
              <a:rPr lang="en-US" sz="1200" kern="1200" dirty="0" err="1" smtClean="0">
                <a:solidFill>
                  <a:schemeClr val="tx1"/>
                </a:solidFill>
                <a:effectLst/>
                <a:latin typeface="+mn-lt"/>
                <a:ea typeface="+mn-ea"/>
                <a:cs typeface="+mn-cs"/>
              </a:rPr>
              <a:t>trihalomethanes</a:t>
            </a:r>
            <a:r>
              <a:rPr lang="en-US" sz="1200" kern="1200" dirty="0" smtClean="0">
                <a:solidFill>
                  <a:schemeClr val="tx1"/>
                </a:solidFill>
                <a:effectLst/>
                <a:latin typeface="+mn-lt"/>
                <a:ea typeface="+mn-ea"/>
                <a:cs typeface="+mn-cs"/>
              </a:rPr>
              <a:t>, but does not effectively remove NOM. </a:t>
            </a:r>
          </a:p>
          <a:p>
            <a:pPr lvl="1"/>
            <a:r>
              <a:rPr lang="en-US" sz="1200" kern="1200" dirty="0" smtClean="0">
                <a:solidFill>
                  <a:schemeClr val="tx1"/>
                </a:solidFill>
                <a:effectLst/>
                <a:latin typeface="+mn-lt"/>
                <a:ea typeface="+mn-ea"/>
                <a:cs typeface="+mn-cs"/>
              </a:rPr>
              <a:t>CDI involves a pair of porous electrodes that generate an electrical current and store halides within electrical layers. Membrane CDI improves halide removal by adding ion-exchange membranes. Although CDI is a promising option for halide removal, there is currently no technology designed for use at an industrial scale.</a:t>
            </a:r>
          </a:p>
          <a:p>
            <a:endParaRPr lang="en-US" dirty="0"/>
          </a:p>
        </p:txBody>
      </p:sp>
      <p:sp>
        <p:nvSpPr>
          <p:cNvPr id="4" name="Slide Number Placeholder 3"/>
          <p:cNvSpPr>
            <a:spLocks noGrp="1"/>
          </p:cNvSpPr>
          <p:nvPr>
            <p:ph type="sldNum" sz="quarter" idx="10"/>
          </p:nvPr>
        </p:nvSpPr>
        <p:spPr/>
        <p:txBody>
          <a:bodyPr/>
          <a:lstStyle/>
          <a:p>
            <a:fld id="{8E3D0614-872D-48ED-99DF-4089FF33F82D}" type="slidenum">
              <a:rPr lang="en-US" smtClean="0"/>
              <a:t>6</a:t>
            </a:fld>
            <a:endParaRPr lang="en-US"/>
          </a:p>
        </p:txBody>
      </p:sp>
    </p:spTree>
    <p:extLst>
      <p:ext uri="{BB962C8B-B14F-4D97-AF65-F5344CB8AC3E}">
        <p14:creationId xmlns:p14="http://schemas.microsoft.com/office/powerpoint/2010/main" val="2150596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Adsorption bromide and NOM removal methods include layered double hydroxides, double sol-gel, hydrated oxides, activated carbon-ag, silver-doped carbon aerogels, and magnetic ion-exchange resins.</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Adsorption methods are advantageous because they are easy to implement and cheap to maintain. Unfortunately, some of the materials are less selective for bromide, meaning that they do not remove the ion as effectively as the electrochemical and membrane methods. Depending on the compounds present in the source water, bromide might compete with organic material and other charged molecules for adsorption surface meaning that fewer bromide ions are successfully removed from the water.</a:t>
            </a:r>
          </a:p>
          <a:p>
            <a:endParaRPr lang="en-US" dirty="0"/>
          </a:p>
        </p:txBody>
      </p:sp>
      <p:sp>
        <p:nvSpPr>
          <p:cNvPr id="4" name="Slide Number Placeholder 3"/>
          <p:cNvSpPr>
            <a:spLocks noGrp="1"/>
          </p:cNvSpPr>
          <p:nvPr>
            <p:ph type="sldNum" sz="quarter" idx="10"/>
          </p:nvPr>
        </p:nvSpPr>
        <p:spPr/>
        <p:txBody>
          <a:bodyPr/>
          <a:lstStyle/>
          <a:p>
            <a:fld id="{8E3D0614-872D-48ED-99DF-4089FF33F82D}" type="slidenum">
              <a:rPr lang="en-US" smtClean="0"/>
              <a:t>7</a:t>
            </a:fld>
            <a:endParaRPr lang="en-US"/>
          </a:p>
        </p:txBody>
      </p:sp>
    </p:spTree>
    <p:extLst>
      <p:ext uri="{BB962C8B-B14F-4D97-AF65-F5344CB8AC3E}">
        <p14:creationId xmlns:p14="http://schemas.microsoft.com/office/powerpoint/2010/main" val="1995304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b="1" kern="1200" dirty="0" smtClean="0">
                <a:solidFill>
                  <a:schemeClr val="tx1"/>
                </a:solidFill>
                <a:effectLst/>
                <a:latin typeface="+mn-lt"/>
                <a:ea typeface="+mn-ea"/>
                <a:cs typeface="+mn-cs"/>
              </a:rPr>
              <a:t>California’s Sacramento-San Joaquin Delta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Sacramento-San Joaquin Delta provides source water for 23 million people living in California. The demand for water and water scarcity has surged over the past few decades, while the delta’s water quality has steadily declined due to increased salinity and total organic carbon (TOC; Chow et al. 2007). The delta’s bromide levels have increased due to saltwater intrusion, while TOC increase has been associated with agricultural runoff (Lund et al. 2015). California water utilities have addressed the declining water quality by implementing alternative disinfectants and by exploiting alternative water sources when the delta’s water quality is too poor (bromide and TOC levels have seasonal shifts) for safe disinfection practices (CALFED 2005). Updating the water treatment plants and using alternative disinfectants has allowed California’s water utilities to comply with DBP regulations. However, changes to the water treatment process are expensive and more updates will be necessary to cope with further declines in water quality. Rising sea levels and the failure of subsided western islands will present grand challenges for California’s drinking water utilities in the near future (Chen et al. 2010).</a:t>
            </a:r>
            <a:endParaRPr lang="en-US" dirty="0"/>
          </a:p>
        </p:txBody>
      </p:sp>
      <p:sp>
        <p:nvSpPr>
          <p:cNvPr id="4" name="Slide Number Placeholder 3"/>
          <p:cNvSpPr>
            <a:spLocks noGrp="1"/>
          </p:cNvSpPr>
          <p:nvPr>
            <p:ph type="sldNum" sz="quarter" idx="10"/>
          </p:nvPr>
        </p:nvSpPr>
        <p:spPr/>
        <p:txBody>
          <a:bodyPr/>
          <a:lstStyle/>
          <a:p>
            <a:fld id="{8E3D0614-872D-48ED-99DF-4089FF33F82D}" type="slidenum">
              <a:rPr lang="en-US" smtClean="0"/>
              <a:t>8</a:t>
            </a:fld>
            <a:endParaRPr lang="en-US"/>
          </a:p>
        </p:txBody>
      </p:sp>
    </p:spTree>
    <p:extLst>
      <p:ext uri="{BB962C8B-B14F-4D97-AF65-F5344CB8AC3E}">
        <p14:creationId xmlns:p14="http://schemas.microsoft.com/office/powerpoint/2010/main" val="2397569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b="1" kern="1200" dirty="0" smtClean="0">
                <a:solidFill>
                  <a:schemeClr val="tx1"/>
                </a:solidFill>
                <a:effectLst/>
                <a:latin typeface="+mn-lt"/>
                <a:ea typeface="+mn-ea"/>
                <a:cs typeface="+mn-cs"/>
              </a:rPr>
              <a:t>Pennsylvania’s Allegheny River Basin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Over 1.5 million people rely on the Pennsylvania’s Allegheny River Basin as a drinking water source. Recently, dramatically elevated levels of bromide in the Allegheny River Basin’s surface water has been attributed to wastewater from coal-fired power plants using bromine addition to control mercury emissions. Specifically, bromine is added to wet flue gas desulfurization (FGD) systems and high levels of bromide are present in wastewater. Although this wastewater is sent to wastewater treatment plants, the bromide is not removed and ends up in surface water. Researchers have documented bromide levels as high as 299 </a:t>
            </a:r>
            <a:r>
              <a:rPr lang="en-US" sz="1200" kern="1200" dirty="0" err="1" smtClean="0">
                <a:solidFill>
                  <a:schemeClr val="tx1"/>
                </a:solidFill>
                <a:effectLst/>
                <a:latin typeface="+mn-lt"/>
                <a:ea typeface="+mn-ea"/>
                <a:cs typeface="+mn-cs"/>
              </a:rPr>
              <a:t>ug</a:t>
            </a:r>
            <a:r>
              <a:rPr lang="en-US" sz="1200" kern="1200" dirty="0" smtClean="0">
                <a:solidFill>
                  <a:schemeClr val="tx1"/>
                </a:solidFill>
                <a:effectLst/>
                <a:latin typeface="+mn-lt"/>
                <a:ea typeface="+mn-ea"/>
                <a:cs typeface="+mn-cs"/>
              </a:rPr>
              <a:t>/L (States et al. 2013) and 599 </a:t>
            </a:r>
            <a:r>
              <a:rPr lang="en-US" sz="1200" kern="1200" dirty="0" err="1" smtClean="0">
                <a:solidFill>
                  <a:schemeClr val="tx1"/>
                </a:solidFill>
                <a:effectLst/>
                <a:latin typeface="+mn-lt"/>
                <a:ea typeface="+mn-ea"/>
                <a:cs typeface="+mn-cs"/>
              </a:rPr>
              <a:t>ug</a:t>
            </a:r>
            <a:r>
              <a:rPr lang="en-US" sz="1200" kern="1200" dirty="0" smtClean="0">
                <a:solidFill>
                  <a:schemeClr val="tx1"/>
                </a:solidFill>
                <a:effectLst/>
                <a:latin typeface="+mn-lt"/>
                <a:ea typeface="+mn-ea"/>
                <a:cs typeface="+mn-cs"/>
              </a:rPr>
              <a:t>/L (Wilson and </a:t>
            </a:r>
            <a:r>
              <a:rPr lang="en-US" sz="1200" kern="1200" dirty="0" err="1" smtClean="0">
                <a:solidFill>
                  <a:schemeClr val="tx1"/>
                </a:solidFill>
                <a:effectLst/>
                <a:latin typeface="+mn-lt"/>
                <a:ea typeface="+mn-ea"/>
                <a:cs typeface="+mn-cs"/>
              </a:rPr>
              <a:t>VanBriesen</a:t>
            </a:r>
            <a:r>
              <a:rPr lang="en-US" sz="1200" kern="1200" dirty="0" smtClean="0">
                <a:solidFill>
                  <a:schemeClr val="tx1"/>
                </a:solidFill>
                <a:effectLst/>
                <a:latin typeface="+mn-lt"/>
                <a:ea typeface="+mn-ea"/>
                <a:cs typeface="+mn-cs"/>
              </a:rPr>
              <a:t> 2012) in PA watersheds receiving coal-fired power plant wastewater discharges. Several papers from Carnegie Mellon University’s Dr. Jeanne </a:t>
            </a:r>
            <a:r>
              <a:rPr lang="en-US" sz="1200" kern="1200" dirty="0" err="1" smtClean="0">
                <a:solidFill>
                  <a:schemeClr val="tx1"/>
                </a:solidFill>
                <a:effectLst/>
                <a:latin typeface="+mn-lt"/>
                <a:ea typeface="+mn-ea"/>
                <a:cs typeface="+mn-cs"/>
              </a:rPr>
              <a:t>VanBriesen</a:t>
            </a:r>
            <a:r>
              <a:rPr lang="en-US" sz="1200" kern="1200" dirty="0" smtClean="0">
                <a:solidFill>
                  <a:schemeClr val="tx1"/>
                </a:solidFill>
                <a:effectLst/>
                <a:latin typeface="+mn-lt"/>
                <a:ea typeface="+mn-ea"/>
                <a:cs typeface="+mn-cs"/>
              </a:rPr>
              <a:t> and colleagues have highlighted how bromine addition to wet FGD systems will elevate surface water bromide and subsequently increase brominated disinfection by-product formation in drinking water (</a:t>
            </a:r>
            <a:r>
              <a:rPr lang="en-US" sz="1200" kern="1200" dirty="0" err="1" smtClean="0">
                <a:solidFill>
                  <a:schemeClr val="tx1"/>
                </a:solidFill>
                <a:effectLst/>
                <a:latin typeface="+mn-lt"/>
                <a:ea typeface="+mn-ea"/>
                <a:cs typeface="+mn-cs"/>
              </a:rPr>
              <a:t>VanBriesen</a:t>
            </a:r>
            <a:r>
              <a:rPr lang="en-US" sz="1200" kern="1200" dirty="0" smtClean="0">
                <a:solidFill>
                  <a:schemeClr val="tx1"/>
                </a:solidFill>
                <a:effectLst/>
                <a:latin typeface="+mn-lt"/>
                <a:ea typeface="+mn-ea"/>
                <a:cs typeface="+mn-cs"/>
              </a:rPr>
              <a:t> 2013, 2014, Wang et al. 2016, Kolb et al. 2017). No practical solutions have been identified to remove bromide from source water (Good and </a:t>
            </a:r>
            <a:r>
              <a:rPr lang="en-US" sz="1200" kern="1200" dirty="0" err="1" smtClean="0">
                <a:solidFill>
                  <a:schemeClr val="tx1"/>
                </a:solidFill>
                <a:effectLst/>
                <a:latin typeface="+mn-lt"/>
                <a:ea typeface="+mn-ea"/>
                <a:cs typeface="+mn-cs"/>
              </a:rPr>
              <a:t>VanBriesen</a:t>
            </a:r>
            <a:r>
              <a:rPr lang="en-US" sz="1200" kern="1200" dirty="0" smtClean="0">
                <a:solidFill>
                  <a:schemeClr val="tx1"/>
                </a:solidFill>
                <a:effectLst/>
                <a:latin typeface="+mn-lt"/>
                <a:ea typeface="+mn-ea"/>
                <a:cs typeface="+mn-cs"/>
              </a:rPr>
              <a:t> 2019). </a:t>
            </a:r>
            <a:endParaRPr lang="en-US" dirty="0"/>
          </a:p>
        </p:txBody>
      </p:sp>
      <p:sp>
        <p:nvSpPr>
          <p:cNvPr id="4" name="Slide Number Placeholder 3"/>
          <p:cNvSpPr>
            <a:spLocks noGrp="1"/>
          </p:cNvSpPr>
          <p:nvPr>
            <p:ph type="sldNum" sz="quarter" idx="10"/>
          </p:nvPr>
        </p:nvSpPr>
        <p:spPr/>
        <p:txBody>
          <a:bodyPr/>
          <a:lstStyle/>
          <a:p>
            <a:fld id="{8E3D0614-872D-48ED-99DF-4089FF33F82D}" type="slidenum">
              <a:rPr lang="en-US" smtClean="0"/>
              <a:t>9</a:t>
            </a:fld>
            <a:endParaRPr lang="en-US"/>
          </a:p>
        </p:txBody>
      </p:sp>
    </p:spTree>
    <p:extLst>
      <p:ext uri="{BB962C8B-B14F-4D97-AF65-F5344CB8AC3E}">
        <p14:creationId xmlns:p14="http://schemas.microsoft.com/office/powerpoint/2010/main" val="2018115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b="1" kern="1200" dirty="0" smtClean="0">
                <a:solidFill>
                  <a:schemeClr val="tx1"/>
                </a:solidFill>
                <a:effectLst/>
                <a:latin typeface="+mn-lt"/>
                <a:ea typeface="+mn-ea"/>
                <a:cs typeface="+mn-cs"/>
              </a:rPr>
              <a:t>Coal Ash Basin Spills in North Carolina Rivers (Duke Energy Corporation 2015)</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2014, a coal ash basin at a facility owned by Duke Energy contaminated surface waters of the Dan River in Eden, North Carolina. Heavy metals and bromide present in the coal ash spread throughout NC and downriver to the North Carolina-Virginia border. A similar leak occurred at a Duke Energy steam electric plant that resulted in pollution of the Cape Fear River. Also, Duke Energy coal combustion facilities also knowingly discharged coal ash contents without permits into surface waters. Finally, although it was not a violation of US EPA regulations, Duke Energy’s coal-fired power plants wet flue gas desulfurization systems used bromine-addition for mercury control, which further elevated surface water bromide levels throughout the state following wastewater discharge. The elevated bromide levels in various drinking water sources throughout North Carolina and Virginia lead to elevated disinfection by-product formation and an inability to meet US EPA regulations regarding </a:t>
            </a:r>
            <a:r>
              <a:rPr lang="en-US" sz="1200" kern="1200" dirty="0" err="1" smtClean="0">
                <a:solidFill>
                  <a:schemeClr val="tx1"/>
                </a:solidFill>
                <a:effectLst/>
                <a:latin typeface="+mn-lt"/>
                <a:ea typeface="+mn-ea"/>
                <a:cs typeface="+mn-cs"/>
              </a:rPr>
              <a:t>trihalomethane</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haloacetic</a:t>
            </a:r>
            <a:r>
              <a:rPr lang="en-US" sz="1200" kern="1200" dirty="0" smtClean="0">
                <a:solidFill>
                  <a:schemeClr val="tx1"/>
                </a:solidFill>
                <a:effectLst/>
                <a:latin typeface="+mn-lt"/>
                <a:ea typeface="+mn-ea"/>
                <a:cs typeface="+mn-cs"/>
              </a:rPr>
              <a:t> acid levels (</a:t>
            </a:r>
            <a:r>
              <a:rPr lang="en-US" sz="1200" kern="1200" dirty="0" err="1" smtClean="0">
                <a:solidFill>
                  <a:schemeClr val="tx1"/>
                </a:solidFill>
                <a:effectLst/>
                <a:latin typeface="+mn-lt"/>
                <a:ea typeface="+mn-ea"/>
                <a:cs typeface="+mn-cs"/>
              </a:rPr>
              <a:t>Greune</a:t>
            </a:r>
            <a:r>
              <a:rPr lang="en-US" sz="1200" kern="1200" dirty="0" smtClean="0">
                <a:solidFill>
                  <a:schemeClr val="tx1"/>
                </a:solidFill>
                <a:effectLst/>
                <a:latin typeface="+mn-lt"/>
                <a:ea typeface="+mn-ea"/>
                <a:cs typeface="+mn-cs"/>
              </a:rPr>
              <a:t> 2014). Drinking water utilities upgraded their facilities to deal with the elevated bromide levels and purchased water from other facilities to meet customer needs in the meantime. Duke Energy plead guilty to nine violations of the Clean Water Act and has been working with a court-appointed monitor to achieve environmental compliance obligations (Duke Energy Corporation 2019). </a:t>
            </a:r>
            <a:endParaRPr lang="en-US" dirty="0"/>
          </a:p>
        </p:txBody>
      </p:sp>
      <p:sp>
        <p:nvSpPr>
          <p:cNvPr id="4" name="Slide Number Placeholder 3"/>
          <p:cNvSpPr>
            <a:spLocks noGrp="1"/>
          </p:cNvSpPr>
          <p:nvPr>
            <p:ph type="sldNum" sz="quarter" idx="10"/>
          </p:nvPr>
        </p:nvSpPr>
        <p:spPr/>
        <p:txBody>
          <a:bodyPr/>
          <a:lstStyle/>
          <a:p>
            <a:fld id="{8E3D0614-872D-48ED-99DF-4089FF33F82D}" type="slidenum">
              <a:rPr lang="en-US" smtClean="0"/>
              <a:t>10</a:t>
            </a:fld>
            <a:endParaRPr lang="en-US"/>
          </a:p>
        </p:txBody>
      </p:sp>
    </p:spTree>
    <p:extLst>
      <p:ext uri="{BB962C8B-B14F-4D97-AF65-F5344CB8AC3E}">
        <p14:creationId xmlns:p14="http://schemas.microsoft.com/office/powerpoint/2010/main" val="3962482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b="1" kern="1200" dirty="0" smtClean="0">
                <a:solidFill>
                  <a:schemeClr val="tx1"/>
                </a:solidFill>
                <a:effectLst/>
                <a:latin typeface="+mn-lt"/>
                <a:ea typeface="+mn-ea"/>
                <a:cs typeface="+mn-cs"/>
              </a:rPr>
              <a:t>Bromide and Iodide in Western Australia’s Surface Waters</a:t>
            </a:r>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Drinking water treatment in Western Australia is challenging because of high concentrations of DBP precursors: NOM (0.4-16 mg/L), bromide (400-8450 </a:t>
            </a:r>
            <a:r>
              <a:rPr lang="en-US" sz="1200" kern="1200" dirty="0" err="1" smtClean="0">
                <a:solidFill>
                  <a:schemeClr val="tx1"/>
                </a:solidFill>
                <a:effectLst/>
                <a:latin typeface="+mn-lt"/>
                <a:ea typeface="+mn-ea"/>
                <a:cs typeface="+mn-cs"/>
              </a:rPr>
              <a:t>ug</a:t>
            </a:r>
            <a:r>
              <a:rPr lang="en-US" sz="1200" kern="1200" dirty="0" smtClean="0">
                <a:solidFill>
                  <a:schemeClr val="tx1"/>
                </a:solidFill>
                <a:effectLst/>
                <a:latin typeface="+mn-lt"/>
                <a:ea typeface="+mn-ea"/>
                <a:cs typeface="+mn-cs"/>
              </a:rPr>
              <a:t>/L), and iodide (5-593 </a:t>
            </a:r>
            <a:r>
              <a:rPr lang="en-US" sz="1200" kern="1200" dirty="0" err="1" smtClean="0">
                <a:solidFill>
                  <a:schemeClr val="tx1"/>
                </a:solidFill>
                <a:effectLst/>
                <a:latin typeface="+mn-lt"/>
                <a:ea typeface="+mn-ea"/>
                <a:cs typeface="+mn-cs"/>
              </a:rPr>
              <a:t>ug</a:t>
            </a:r>
            <a:r>
              <a:rPr lang="en-US" sz="1200" kern="1200" dirty="0" smtClean="0">
                <a:solidFill>
                  <a:schemeClr val="tx1"/>
                </a:solidFill>
                <a:effectLst/>
                <a:latin typeface="+mn-lt"/>
                <a:ea typeface="+mn-ea"/>
                <a:cs typeface="+mn-cs"/>
              </a:rPr>
              <a:t>/L) in the source water (</a:t>
            </a:r>
            <a:r>
              <a:rPr lang="en-US" sz="1200" kern="1200" dirty="0" err="1" smtClean="0">
                <a:solidFill>
                  <a:schemeClr val="tx1"/>
                </a:solidFill>
                <a:effectLst/>
                <a:latin typeface="+mn-lt"/>
                <a:ea typeface="+mn-ea"/>
                <a:cs typeface="+mn-cs"/>
              </a:rPr>
              <a:t>Gruchlik</a:t>
            </a:r>
            <a:r>
              <a:rPr lang="en-US" sz="1200" kern="1200" dirty="0" smtClean="0">
                <a:solidFill>
                  <a:schemeClr val="tx1"/>
                </a:solidFill>
                <a:effectLst/>
                <a:latin typeface="+mn-lt"/>
                <a:ea typeface="+mn-ea"/>
                <a:cs typeface="+mn-cs"/>
              </a:rPr>
              <a:t> et al. 2015). It is especially concerning when source water contains high levels of bromide and </a:t>
            </a:r>
            <a:r>
              <a:rPr lang="en-US" sz="1200" kern="1200" dirty="0" err="1" smtClean="0">
                <a:solidFill>
                  <a:schemeClr val="tx1"/>
                </a:solidFill>
                <a:effectLst/>
                <a:latin typeface="+mn-lt"/>
                <a:ea typeface="+mn-ea"/>
                <a:cs typeface="+mn-cs"/>
              </a:rPr>
              <a:t>and</a:t>
            </a:r>
            <a:r>
              <a:rPr lang="en-US" sz="1200" kern="1200" dirty="0" smtClean="0">
                <a:solidFill>
                  <a:schemeClr val="tx1"/>
                </a:solidFill>
                <a:effectLst/>
                <a:latin typeface="+mn-lt"/>
                <a:ea typeface="+mn-ea"/>
                <a:cs typeface="+mn-cs"/>
              </a:rPr>
              <a:t> iodide because brominated and iodinated DBPs are thought to be more cytotoxic and carcinogenic than their chlorinated analogs (Wagner and </a:t>
            </a:r>
            <a:r>
              <a:rPr lang="en-US" sz="1200" kern="1200" dirty="0" err="1" smtClean="0">
                <a:solidFill>
                  <a:schemeClr val="tx1"/>
                </a:solidFill>
                <a:effectLst/>
                <a:latin typeface="+mn-lt"/>
                <a:ea typeface="+mn-ea"/>
                <a:cs typeface="+mn-cs"/>
              </a:rPr>
              <a:t>Plewa</a:t>
            </a:r>
            <a:r>
              <a:rPr lang="en-US" sz="1200" kern="1200" dirty="0" smtClean="0">
                <a:solidFill>
                  <a:schemeClr val="tx1"/>
                </a:solidFill>
                <a:effectLst/>
                <a:latin typeface="+mn-lt"/>
                <a:ea typeface="+mn-ea"/>
                <a:cs typeface="+mn-cs"/>
              </a:rPr>
              <a:t> 2017). Saltwater intrusion and aridity contribute to elevated bromide and iodide levels in Western AU. Although there are several effective NOM removal methods, these methods do not remove halides and can lead to greater formation brominated DBPs when the source water bromide levels are elevated (</a:t>
            </a:r>
            <a:r>
              <a:rPr lang="en-US" sz="1200" kern="1200" dirty="0" err="1" smtClean="0">
                <a:solidFill>
                  <a:schemeClr val="tx1"/>
                </a:solidFill>
                <a:effectLst/>
                <a:latin typeface="+mn-lt"/>
                <a:ea typeface="+mn-ea"/>
                <a:cs typeface="+mn-cs"/>
              </a:rPr>
              <a:t>Kristiana</a:t>
            </a:r>
            <a:r>
              <a:rPr lang="en-US" sz="1200" kern="1200" dirty="0" smtClean="0">
                <a:solidFill>
                  <a:schemeClr val="tx1"/>
                </a:solidFill>
                <a:effectLst/>
                <a:latin typeface="+mn-lt"/>
                <a:ea typeface="+mn-ea"/>
                <a:cs typeface="+mn-cs"/>
              </a:rPr>
              <a:t> et al. 2011). Recent work has identified pre-</a:t>
            </a:r>
            <a:r>
              <a:rPr lang="en-US" sz="1200" kern="1200" dirty="0" err="1" smtClean="0">
                <a:solidFill>
                  <a:schemeClr val="tx1"/>
                </a:solidFill>
                <a:effectLst/>
                <a:latin typeface="+mn-lt"/>
                <a:ea typeface="+mn-ea"/>
                <a:cs typeface="+mn-cs"/>
              </a:rPr>
              <a:t>ozonation</a:t>
            </a:r>
            <a:r>
              <a:rPr lang="en-US" sz="1200" kern="1200" dirty="0" smtClean="0">
                <a:solidFill>
                  <a:schemeClr val="tx1"/>
                </a:solidFill>
                <a:effectLst/>
                <a:latin typeface="+mn-lt"/>
                <a:ea typeface="+mn-ea"/>
                <a:cs typeface="+mn-cs"/>
              </a:rPr>
              <a:t> followed by </a:t>
            </a:r>
            <a:r>
              <a:rPr lang="en-US" sz="1200" kern="1200" dirty="0" err="1" smtClean="0">
                <a:solidFill>
                  <a:schemeClr val="tx1"/>
                </a:solidFill>
                <a:effectLst/>
                <a:latin typeface="+mn-lt"/>
                <a:ea typeface="+mn-ea"/>
                <a:cs typeface="+mn-cs"/>
              </a:rPr>
              <a:t>chloramination</a:t>
            </a:r>
            <a:r>
              <a:rPr lang="en-US" sz="1200" kern="1200" dirty="0" smtClean="0">
                <a:solidFill>
                  <a:schemeClr val="tx1"/>
                </a:solidFill>
                <a:effectLst/>
                <a:latin typeface="+mn-lt"/>
                <a:ea typeface="+mn-ea"/>
                <a:cs typeface="+mn-cs"/>
              </a:rPr>
              <a:t> as a potential method to reduce iodinated DBPs because ozone oxidizes iodide to iodate. Unfortunately, practical bromide removal methods are still lacking (</a:t>
            </a:r>
            <a:r>
              <a:rPr lang="en-US" sz="1200" kern="1200" dirty="0" err="1" smtClean="0">
                <a:solidFill>
                  <a:schemeClr val="tx1"/>
                </a:solidFill>
                <a:effectLst/>
                <a:latin typeface="+mn-lt"/>
                <a:ea typeface="+mn-ea"/>
                <a:cs typeface="+mn-cs"/>
              </a:rPr>
              <a:t>Gruchlik</a:t>
            </a:r>
            <a:r>
              <a:rPr lang="en-US" sz="1200" kern="1200" dirty="0" smtClean="0">
                <a:solidFill>
                  <a:schemeClr val="tx1"/>
                </a:solidFill>
                <a:effectLst/>
                <a:latin typeface="+mn-lt"/>
                <a:ea typeface="+mn-ea"/>
                <a:cs typeface="+mn-cs"/>
              </a:rPr>
              <a:t> et al. 2015).</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3D0614-872D-48ED-99DF-4089FF33F82D}" type="slidenum">
              <a:rPr lang="en-US" smtClean="0"/>
              <a:t>11</a:t>
            </a:fld>
            <a:endParaRPr lang="en-US"/>
          </a:p>
        </p:txBody>
      </p:sp>
    </p:spTree>
    <p:extLst>
      <p:ext uri="{BB962C8B-B14F-4D97-AF65-F5344CB8AC3E}">
        <p14:creationId xmlns:p14="http://schemas.microsoft.com/office/powerpoint/2010/main" val="4213638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20660774-B2B2-4467-99F9-699FAF707483}" type="datetimeFigureOut">
              <a:rPr lang="en-US" smtClean="0"/>
              <a:t>4/19/2019</a:t>
            </a:fld>
            <a:endParaRPr lang="en-US"/>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DB7BD83C-10E8-4484-B524-CF00454C29F3}" type="slidenum">
              <a:rPr lang="en-US" smtClean="0"/>
              <a:t>‹#›</a:t>
            </a:fld>
            <a:endParaRPr lang="en-US"/>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596106"/>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660774-B2B2-4467-99F9-699FAF707483}" type="datetimeFigureOut">
              <a:rPr lang="en-US" smtClean="0"/>
              <a:t>4/19/2019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7BD83C-10E8-4484-B524-CF00454C29F3}" type="slidenum">
              <a:rPr lang="en-US" smtClean="0"/>
              <a:t>‹#›</a:t>
            </a:fld>
            <a:endParaRPr lang="en-US"/>
          </a:p>
        </p:txBody>
      </p:sp>
    </p:spTree>
    <p:extLst>
      <p:ext uri="{BB962C8B-B14F-4D97-AF65-F5344CB8AC3E}">
        <p14:creationId xmlns:p14="http://schemas.microsoft.com/office/powerpoint/2010/main" val="1179675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20660774-B2B2-4467-99F9-699FAF707483}" type="datetimeFigureOut">
              <a:rPr lang="en-US" smtClean="0"/>
              <a:t>4/19/2019</a:t>
            </a:fld>
            <a:endParaRPr lang="en-US"/>
          </a:p>
        </p:txBody>
      </p:sp>
      <p:sp>
        <p:nvSpPr>
          <p:cNvPr id="5" name="Footer Placeholder 4"/>
          <p:cNvSpPr>
            <a:spLocks noGrp="1"/>
          </p:cNvSpPr>
          <p:nvPr>
            <p:ph type="ftr" sz="quarter" idx="11"/>
          </p:nvPr>
        </p:nvSpPr>
        <p:spPr>
          <a:xfrm>
            <a:off x="6536187" y="6315949"/>
            <a:ext cx="3814856" cy="365125"/>
          </a:xfrm>
        </p:spPr>
        <p:txBody>
          <a:bodyPr/>
          <a:lstStyle/>
          <a:p>
            <a:endParaRPr lang="en-US"/>
          </a:p>
        </p:txBody>
      </p:sp>
      <p:sp>
        <p:nvSpPr>
          <p:cNvPr id="6" name="Slide Number Placeholder 5"/>
          <p:cNvSpPr>
            <a:spLocks noGrp="1"/>
          </p:cNvSpPr>
          <p:nvPr>
            <p:ph type="sldNum" sz="quarter" idx="12"/>
          </p:nvPr>
        </p:nvSpPr>
        <p:spPr>
          <a:xfrm>
            <a:off x="11784011" y="5607592"/>
            <a:ext cx="407988" cy="365125"/>
          </a:xfrm>
        </p:spPr>
        <p:txBody>
          <a:bodyPr/>
          <a:lstStyle/>
          <a:p>
            <a:fld id="{DB7BD83C-10E8-4484-B524-CF00454C29F3}" type="slidenum">
              <a:rPr lang="en-US" smtClean="0"/>
              <a:t>‹#›</a:t>
            </a:fld>
            <a:endParaRPr lang="en-US"/>
          </a:p>
        </p:txBody>
      </p:sp>
      <p:cxnSp>
        <p:nvCxnSpPr>
          <p:cNvPr id="13" name="Straight Connector 12" title="Horizontal Rule Line"/>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1307000"/>
      </p:ext>
    </p:extLst>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660774-B2B2-4467-99F9-699FAF707483}" type="datetimeFigureOut">
              <a:rPr lang="en-US" smtClean="0"/>
              <a:t>4/19/2019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7BD83C-10E8-4484-B524-CF00454C29F3}" type="slidenum">
              <a:rPr lang="en-US" smtClean="0"/>
              <a:t>‹#›</a:t>
            </a:fld>
            <a:endParaRPr lang="en-US"/>
          </a:p>
        </p:txBody>
      </p:sp>
    </p:spTree>
    <p:extLst>
      <p:ext uri="{BB962C8B-B14F-4D97-AF65-F5344CB8AC3E}">
        <p14:creationId xmlns:p14="http://schemas.microsoft.com/office/powerpoint/2010/main" val="839647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20660774-B2B2-4467-99F9-699FAF707483}" type="datetimeFigureOut">
              <a:rPr lang="en-US" smtClean="0"/>
              <a:t>4/19/2019</a:t>
            </a:fld>
            <a:endParaRPr lang="en-US"/>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DB7BD83C-10E8-4484-B524-CF00454C29F3}" type="slidenum">
              <a:rPr lang="en-US" smtClean="0"/>
              <a:t>‹#›</a:t>
            </a:fld>
            <a:endParaRPr lang="en-US"/>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5922242"/>
      </p:ext>
    </p:extLst>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0660774-B2B2-4467-99F9-699FAF707483}" type="datetimeFigureOut">
              <a:rPr lang="en-US" smtClean="0"/>
              <a:t>4/19/2019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7BD83C-10E8-4484-B524-CF00454C29F3}" type="slidenum">
              <a:rPr lang="en-US" smtClean="0"/>
              <a:t>‹#›</a:t>
            </a:fld>
            <a:endParaRPr lang="en-US"/>
          </a:p>
        </p:txBody>
      </p:sp>
    </p:spTree>
    <p:extLst>
      <p:ext uri="{BB962C8B-B14F-4D97-AF65-F5344CB8AC3E}">
        <p14:creationId xmlns:p14="http://schemas.microsoft.com/office/powerpoint/2010/main" val="2575258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0660774-B2B2-4467-99F9-699FAF707483}" type="datetimeFigureOut">
              <a:rPr lang="en-US" smtClean="0"/>
              <a:t>4/19/2019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7BD83C-10E8-4484-B524-CF00454C29F3}" type="slidenum">
              <a:rPr lang="en-US" smtClean="0"/>
              <a:t>‹#›</a:t>
            </a:fld>
            <a:endParaRPr lang="en-US"/>
          </a:p>
        </p:txBody>
      </p:sp>
    </p:spTree>
    <p:extLst>
      <p:ext uri="{BB962C8B-B14F-4D97-AF65-F5344CB8AC3E}">
        <p14:creationId xmlns:p14="http://schemas.microsoft.com/office/powerpoint/2010/main" val="3283607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660774-B2B2-4467-99F9-699FAF707483}" type="datetimeFigureOut">
              <a:rPr lang="en-US" smtClean="0"/>
              <a:t>4/19/2019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7BD83C-10E8-4484-B524-CF00454C29F3}" type="slidenum">
              <a:rPr lang="en-US" smtClean="0"/>
              <a:t>‹#›</a:t>
            </a:fld>
            <a:endParaRPr lang="en-US"/>
          </a:p>
        </p:txBody>
      </p:sp>
    </p:spTree>
    <p:extLst>
      <p:ext uri="{BB962C8B-B14F-4D97-AF65-F5344CB8AC3E}">
        <p14:creationId xmlns:p14="http://schemas.microsoft.com/office/powerpoint/2010/main" val="4061778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660774-B2B2-4467-99F9-699FAF707483}" type="datetimeFigureOut">
              <a:rPr lang="en-US" smtClean="0"/>
              <a:t>4/19/2019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7BD83C-10E8-4484-B524-CF00454C29F3}" type="slidenum">
              <a:rPr lang="en-US" smtClean="0"/>
              <a:t>‹#›</a:t>
            </a:fld>
            <a:endParaRPr lang="en-US"/>
          </a:p>
        </p:txBody>
      </p:sp>
    </p:spTree>
    <p:extLst>
      <p:ext uri="{BB962C8B-B14F-4D97-AF65-F5344CB8AC3E}">
        <p14:creationId xmlns:p14="http://schemas.microsoft.com/office/powerpoint/2010/main" val="3593517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0660774-B2B2-4467-99F9-699FAF707483}" type="datetimeFigureOut">
              <a:rPr lang="en-US" smtClean="0"/>
              <a:t>4/19/2019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7BD83C-10E8-4484-B524-CF00454C29F3}" type="slidenum">
              <a:rPr lang="en-US" smtClean="0"/>
              <a:t>‹#›</a:t>
            </a:fld>
            <a:endParaRPr lang="en-US"/>
          </a:p>
        </p:txBody>
      </p:sp>
    </p:spTree>
    <p:extLst>
      <p:ext uri="{BB962C8B-B14F-4D97-AF65-F5344CB8AC3E}">
        <p14:creationId xmlns:p14="http://schemas.microsoft.com/office/powerpoint/2010/main" val="950422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0660774-B2B2-4467-99F9-699FAF707483}" type="datetimeFigureOut">
              <a:rPr lang="en-US" smtClean="0"/>
              <a:t>4/19/2019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7BD83C-10E8-4484-B524-CF00454C29F3}" type="slidenum">
              <a:rPr lang="en-US" smtClean="0"/>
              <a:t>‹#›</a:t>
            </a:fld>
            <a:endParaRPr lang="en-US"/>
          </a:p>
        </p:txBody>
      </p:sp>
    </p:spTree>
    <p:extLst>
      <p:ext uri="{BB962C8B-B14F-4D97-AF65-F5344CB8AC3E}">
        <p14:creationId xmlns:p14="http://schemas.microsoft.com/office/powerpoint/2010/main" val="1732520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20660774-B2B2-4467-99F9-699FAF707483}" type="datetimeFigureOut">
              <a:rPr lang="en-US" smtClean="0"/>
              <a:t>4/19/2019</a:t>
            </a:fld>
            <a:endParaRPr lang="en-US"/>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DB7BD83C-10E8-4484-B524-CF00454C29F3}" type="slidenum">
              <a:rPr lang="en-US" smtClean="0"/>
              <a:t>‹#›</a:t>
            </a:fld>
            <a:endParaRPr lang="en-US"/>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844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4215" y="738943"/>
            <a:ext cx="10888439" cy="4268965"/>
          </a:xfrm>
        </p:spPr>
        <p:txBody>
          <a:bodyPr>
            <a:normAutofit fontScale="90000"/>
          </a:bodyPr>
          <a:lstStyle/>
          <a:p>
            <a:r>
              <a:rPr lang="en-US" b="1" cap="small" dirty="0"/>
              <a:t>Bromide Concentrations in Surface Drinking Water </a:t>
            </a:r>
            <a:r>
              <a:rPr lang="en-US" b="1" cap="small" dirty="0" smtClean="0"/>
              <a:t>Sources</a:t>
            </a:r>
            <a:br>
              <a:rPr lang="en-US" b="1" cap="small" dirty="0" smtClean="0"/>
            </a:br>
            <a:r>
              <a:rPr lang="en-US" sz="3600" b="1" cap="small" dirty="0"/>
              <a:t>Dealing with Bromide and Brominated Compounds</a:t>
            </a:r>
            <a:r>
              <a:rPr lang="en-US" dirty="0"/>
              <a:t/>
            </a:r>
            <a:br>
              <a:rPr lang="en-US" dirty="0"/>
            </a:br>
            <a:r>
              <a:rPr lang="en-US" dirty="0"/>
              <a:t/>
            </a:r>
            <a:br>
              <a:rPr lang="en-US" dirty="0"/>
            </a:br>
            <a:r>
              <a:rPr lang="en-US" sz="4000" dirty="0"/>
              <a:t/>
            </a:r>
            <a:br>
              <a:rPr lang="en-US" sz="4000" dirty="0"/>
            </a:br>
            <a:r>
              <a:rPr lang="en-US" sz="3600" dirty="0"/>
              <a:t/>
            </a:r>
            <a:br>
              <a:rPr lang="en-US" sz="3600" dirty="0"/>
            </a:br>
            <a:r>
              <a:rPr lang="en-US" sz="3600" dirty="0"/>
              <a:t/>
            </a:r>
            <a:br>
              <a:rPr lang="en-US" sz="3600" dirty="0"/>
            </a:br>
            <a:r>
              <a:rPr lang="en-US" dirty="0"/>
              <a:t/>
            </a:r>
            <a:br>
              <a:rPr lang="en-US" dirty="0"/>
            </a:br>
            <a:endParaRPr lang="en-US" dirty="0"/>
          </a:p>
        </p:txBody>
      </p:sp>
      <p:sp>
        <p:nvSpPr>
          <p:cNvPr id="3" name="Subtitle 2"/>
          <p:cNvSpPr>
            <a:spLocks noGrp="1"/>
          </p:cNvSpPr>
          <p:nvPr>
            <p:ph type="subTitle" idx="1"/>
          </p:nvPr>
        </p:nvSpPr>
        <p:spPr>
          <a:xfrm>
            <a:off x="844215" y="4525402"/>
            <a:ext cx="10991469" cy="1789949"/>
          </a:xfrm>
        </p:spPr>
        <p:txBody>
          <a:bodyPr>
            <a:normAutofit/>
          </a:bodyPr>
          <a:lstStyle/>
          <a:p>
            <a:r>
              <a:rPr lang="en-US" sz="1800" dirty="0" smtClean="0"/>
              <a:t>This </a:t>
            </a:r>
            <a:r>
              <a:rPr lang="en-US" sz="1600" dirty="0" smtClean="0"/>
              <a:t>work</a:t>
            </a:r>
            <a:r>
              <a:rPr lang="en-US" sz="1800" dirty="0" smtClean="0"/>
              <a:t> was prepared in collaboration with Butts County by researchers at the University of Georgia with financial support from Butts County </a:t>
            </a:r>
            <a:r>
              <a:rPr lang="en-US" sz="1800" dirty="0"/>
              <a:t>and </a:t>
            </a:r>
            <a:r>
              <a:rPr lang="en-US" sz="1800" dirty="0" smtClean="0"/>
              <a:t>a SFY2017 </a:t>
            </a:r>
            <a:r>
              <a:rPr lang="en-US" sz="1800" dirty="0"/>
              <a:t>Regional Water Plan Seed </a:t>
            </a:r>
            <a:r>
              <a:rPr lang="en-US" sz="1800" dirty="0" smtClean="0"/>
              <a:t>Grant from the GA EPD.</a:t>
            </a:r>
          </a:p>
          <a:p>
            <a:endParaRPr lang="en-US" sz="1800" dirty="0"/>
          </a:p>
          <a:p>
            <a:r>
              <a:rPr lang="en-US" sz="1400" dirty="0" smtClean="0"/>
              <a:t>All photos used in the presentation were found using Google Image Searchers and were labeled for non-commercial reuse. </a:t>
            </a:r>
            <a:endParaRPr lang="en-US" sz="1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67978257"/>
      </p:ext>
    </p:extLst>
  </p:cSld>
  <p:clrMapOvr>
    <a:masterClrMapping/>
  </p:clrMapOvr>
  <mc:AlternateContent xmlns:mc="http://schemas.openxmlformats.org/markup-compatibility/2006">
    <mc:Choice xmlns:p14="http://schemas.microsoft.com/office/powerpoint/2010/main" Requires="p14">
      <p:transition spd="slow" p14:dur="2000" advTm="15926"/>
    </mc:Choice>
    <mc:Fallback>
      <p:transition spd="slow" advTm="15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l="4775" t="5831" r="4731" b="6071"/>
          <a:stretch/>
        </p:blipFill>
        <p:spPr>
          <a:xfrm>
            <a:off x="3381828" y="174172"/>
            <a:ext cx="8258630" cy="6210315"/>
          </a:xfrm>
          <a:prstGeom prst="rect">
            <a:avLst/>
          </a:prstGeom>
        </p:spPr>
      </p:pic>
      <p:sp>
        <p:nvSpPr>
          <p:cNvPr id="5" name="Title 1"/>
          <p:cNvSpPr txBox="1">
            <a:spLocks/>
          </p:cNvSpPr>
          <p:nvPr/>
        </p:nvSpPr>
        <p:spPr>
          <a:xfrm>
            <a:off x="0" y="5218765"/>
            <a:ext cx="8222343" cy="833692"/>
          </a:xfrm>
          <a:prstGeom prst="rect">
            <a:avLst/>
          </a:prstGeom>
          <a:solidFill>
            <a:schemeClr val="accent1">
              <a:lumMod val="60000"/>
              <a:lumOff val="40000"/>
            </a:schemeClr>
          </a:solidFill>
        </p:spPr>
        <p:txBody>
          <a:bodyPr vert="horz" lIns="91440" tIns="45720" rIns="91440" bIns="45720" rtlCol="0" anchor="t">
            <a:noAutofit/>
          </a:bodyPr>
          <a:lst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a:lstStyle>
          <a:p>
            <a:pPr marL="0" lvl="1" algn="l" rtl="0">
              <a:lnSpc>
                <a:spcPct val="90000"/>
              </a:lnSpc>
              <a:spcBef>
                <a:spcPct val="0"/>
              </a:spcBef>
            </a:pPr>
            <a:r>
              <a:rPr lang="en-US" sz="2800" b="1" kern="0" dirty="0" smtClean="0">
                <a:solidFill>
                  <a:sysClr val="windowText" lastClr="000000"/>
                </a:solidFill>
              </a:rPr>
              <a:t>Coal Ash Basin Spills in North Carolina Rivers (Duke Energy Corporation 2015)</a:t>
            </a:r>
            <a:r>
              <a:rPr lang="en-US" sz="2800" kern="0" dirty="0" smtClean="0">
                <a:solidFill>
                  <a:sysClr val="windowText" lastClr="000000"/>
                </a:solidFill>
              </a:rPr>
              <a:t/>
            </a:r>
            <a:br>
              <a:rPr lang="en-US" sz="2800" kern="0" dirty="0" smtClean="0">
                <a:solidFill>
                  <a:sysClr val="windowText" lastClr="000000"/>
                </a:solidFill>
              </a:rPr>
            </a:br>
            <a:r>
              <a:rPr lang="en-US" sz="4400" kern="0" dirty="0" smtClean="0">
                <a:solidFill>
                  <a:sysClr val="windowText" lastClr="000000"/>
                </a:solidFill>
              </a:rPr>
              <a:t/>
            </a:r>
            <a:br>
              <a:rPr lang="en-US" sz="4400" kern="0" dirty="0" smtClean="0">
                <a:solidFill>
                  <a:sysClr val="windowText" lastClr="000000"/>
                </a:solidFill>
              </a:rPr>
            </a:br>
            <a:r>
              <a:rPr lang="en-US" sz="8000" kern="0" dirty="0" smtClean="0">
                <a:solidFill>
                  <a:sysClr val="windowText" lastClr="000000"/>
                </a:solidFill>
              </a:rPr>
              <a:t/>
            </a:r>
            <a:br>
              <a:rPr lang="en-US" sz="8000" kern="0" dirty="0" smtClean="0">
                <a:solidFill>
                  <a:sysClr val="windowText" lastClr="000000"/>
                </a:solidFill>
              </a:rPr>
            </a:br>
            <a:endParaRPr lang="en-US" sz="8000" kern="0" dirty="0">
              <a:solidFill>
                <a:sysClr val="windowText" lastClr="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31407680"/>
      </p:ext>
    </p:extLst>
  </p:cSld>
  <p:clrMapOvr>
    <a:masterClrMapping/>
  </p:clrMapOvr>
  <mc:AlternateContent xmlns:mc="http://schemas.openxmlformats.org/markup-compatibility/2006">
    <mc:Choice xmlns:p14="http://schemas.microsoft.com/office/powerpoint/2010/main" Requires="p14">
      <p:transition spd="slow" p14:dur="2000" advTm="76199"/>
    </mc:Choice>
    <mc:Fallback>
      <p:transition spd="slow" advTm="76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00078"/>
            <a:ext cx="10914743" cy="557922"/>
          </a:xfrm>
        </p:spPr>
        <p:txBody>
          <a:bodyPr>
            <a:noAutofit/>
          </a:bodyPr>
          <a:lstStyle/>
          <a:p>
            <a:pPr lvl="1" algn="l" rtl="0">
              <a:lnSpc>
                <a:spcPct val="90000"/>
              </a:lnSpc>
              <a:spcBef>
                <a:spcPct val="0"/>
              </a:spcBef>
            </a:pPr>
            <a:r>
              <a:rPr lang="en-US" sz="2800" b="1" kern="1200" dirty="0">
                <a:solidFill>
                  <a:schemeClr val="tx1"/>
                </a:solidFill>
              </a:rPr>
              <a:t>Bromide and Iodide in Western Australia’s Surface Waters</a:t>
            </a:r>
            <a:r>
              <a:rPr lang="en-US" sz="2800" kern="1200" dirty="0">
                <a:solidFill>
                  <a:schemeClr val="tx1"/>
                </a:solidFill>
              </a:rPr>
              <a:t/>
            </a:r>
            <a:br>
              <a:rPr lang="en-US" sz="2800" kern="1200" dirty="0">
                <a:solidFill>
                  <a:schemeClr val="tx1"/>
                </a:solidFill>
              </a:rPr>
            </a:br>
            <a:r>
              <a:rPr lang="en-US" sz="2800" dirty="0"/>
              <a:t/>
            </a:r>
            <a:br>
              <a:rPr lang="en-US" sz="2800" dirty="0"/>
            </a:br>
            <a:r>
              <a:rPr lang="en-US" sz="4400" dirty="0"/>
              <a:t/>
            </a:r>
            <a:br>
              <a:rPr lang="en-US" sz="4400" dirty="0"/>
            </a:br>
            <a:r>
              <a:rPr lang="en-US" sz="8000" dirty="0"/>
              <a:t/>
            </a:r>
            <a:br>
              <a:rPr lang="en-US" sz="8000" dirty="0"/>
            </a:br>
            <a:endParaRPr lang="en-US" sz="8000" dirty="0"/>
          </a:p>
        </p:txBody>
      </p:sp>
      <p:pic>
        <p:nvPicPr>
          <p:cNvPr id="3" name="Picture 2"/>
          <p:cNvPicPr>
            <a:picLocks noChangeAspect="1"/>
          </p:cNvPicPr>
          <p:nvPr/>
        </p:nvPicPr>
        <p:blipFill rotWithShape="1">
          <a:blip r:embed="rId5"/>
          <a:srcRect b="23862"/>
          <a:stretch/>
        </p:blipFill>
        <p:spPr>
          <a:xfrm>
            <a:off x="947089" y="76766"/>
            <a:ext cx="10591769" cy="604826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24034310"/>
      </p:ext>
    </p:extLst>
  </p:cSld>
  <p:clrMapOvr>
    <a:masterClrMapping/>
  </p:clrMapOvr>
  <mc:AlternateContent xmlns:mc="http://schemas.openxmlformats.org/markup-compatibility/2006">
    <mc:Choice xmlns:p14="http://schemas.microsoft.com/office/powerpoint/2010/main" Requires="p14">
      <p:transition spd="slow" p14:dur="2000" advTm="58669"/>
    </mc:Choice>
    <mc:Fallback>
      <p:transition spd="slow" advTm="58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5179110"/>
          </a:xfrm>
          <a:prstGeom prst="rect">
            <a:avLst/>
          </a:prstGeom>
        </p:spPr>
        <p:txBody>
          <a:bodyPr wrap="square">
            <a:spAutoFit/>
          </a:bodyPr>
          <a:lstStyle/>
          <a:p>
            <a:pPr marL="304800" marR="0" indent="-304800">
              <a:lnSpc>
                <a:spcPct val="107000"/>
              </a:lnSpc>
              <a:spcBef>
                <a:spcPts val="0"/>
              </a:spcBef>
              <a:spcAft>
                <a:spcPts val="800"/>
              </a:spcAft>
            </a:pPr>
            <a:r>
              <a:rPr lang="en-US" sz="900" dirty="0">
                <a:latin typeface="Calibri" panose="020F0502020204030204" pitchFamily="34" charset="0"/>
                <a:ea typeface="Calibri" panose="020F0502020204030204" pitchFamily="34" charset="0"/>
                <a:cs typeface="Calibri" panose="020F0502020204030204" pitchFamily="34" charset="0"/>
              </a:rPr>
              <a:t>CALFED. 2005. Issues with Delta Drinking Water Treatment. http://www.calwater.ca.gov/content/Documents/Issues_Delta_Drinking_Water_Treatment_2005.pdf.</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900" dirty="0">
                <a:latin typeface="Calibri" panose="020F0502020204030204" pitchFamily="34" charset="0"/>
                <a:ea typeface="Calibri" panose="020F0502020204030204" pitchFamily="34" charset="0"/>
                <a:cs typeface="Calibri" panose="020F0502020204030204" pitchFamily="34" charset="0"/>
              </a:rPr>
              <a:t>Chen, W.-H., K. </a:t>
            </a:r>
            <a:r>
              <a:rPr lang="en-US" sz="900" dirty="0" err="1">
                <a:latin typeface="Calibri" panose="020F0502020204030204" pitchFamily="34" charset="0"/>
                <a:ea typeface="Calibri" panose="020F0502020204030204" pitchFamily="34" charset="0"/>
                <a:cs typeface="Calibri" panose="020F0502020204030204" pitchFamily="34" charset="0"/>
              </a:rPr>
              <a:t>Haunschild</a:t>
            </a:r>
            <a:r>
              <a:rPr lang="en-US" sz="900" dirty="0">
                <a:latin typeface="Calibri" panose="020F0502020204030204" pitchFamily="34" charset="0"/>
                <a:ea typeface="Calibri" panose="020F0502020204030204" pitchFamily="34" charset="0"/>
                <a:cs typeface="Calibri" panose="020F0502020204030204" pitchFamily="34" charset="0"/>
              </a:rPr>
              <a:t>, J. R. Lund, and W. E. </a:t>
            </a:r>
            <a:r>
              <a:rPr lang="en-US" sz="900" dirty="0" err="1">
                <a:latin typeface="Calibri" panose="020F0502020204030204" pitchFamily="34" charset="0"/>
                <a:ea typeface="Calibri" panose="020F0502020204030204" pitchFamily="34" charset="0"/>
                <a:cs typeface="Calibri" panose="020F0502020204030204" pitchFamily="34" charset="0"/>
              </a:rPr>
              <a:t>Fleenor</a:t>
            </a:r>
            <a:r>
              <a:rPr lang="en-US" sz="900" dirty="0">
                <a:latin typeface="Calibri" panose="020F0502020204030204" pitchFamily="34" charset="0"/>
                <a:ea typeface="Calibri" panose="020F0502020204030204" pitchFamily="34" charset="0"/>
                <a:cs typeface="Calibri" panose="020F0502020204030204" pitchFamily="34" charset="0"/>
              </a:rPr>
              <a:t>. 2010. Current and long-term effects of Delta water quality on drinking water treatment costs from disinfection byproduct formation. San Francisco Estuary and Watershed Science 8:1–21.</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900" dirty="0">
                <a:latin typeface="Calibri" panose="020F0502020204030204" pitchFamily="34" charset="0"/>
                <a:ea typeface="Calibri" panose="020F0502020204030204" pitchFamily="34" charset="0"/>
                <a:cs typeface="Calibri" panose="020F0502020204030204" pitchFamily="34" charset="0"/>
              </a:rPr>
              <a:t>Chow, A. T., R. A. Dahlgren, and J. A. Harrison. 2007. Watershed sources of disinfection byproduct precursors in the Sacramento and San Joaquin Rivers, California. Environmental Science and Technology 41:7645–7652.</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900" dirty="0">
                <a:latin typeface="Calibri" panose="020F0502020204030204" pitchFamily="34" charset="0"/>
                <a:ea typeface="Calibri" panose="020F0502020204030204" pitchFamily="34" charset="0"/>
                <a:cs typeface="Calibri" panose="020F0502020204030204" pitchFamily="34" charset="0"/>
              </a:rPr>
              <a:t>Duke Energy Corporation. 2015. Joint Factual Statement: United States of America v. Duke Energy </a:t>
            </a:r>
            <a:r>
              <a:rPr lang="en-US" sz="900" dirty="0" err="1">
                <a:latin typeface="Calibri" panose="020F0502020204030204" pitchFamily="34" charset="0"/>
                <a:ea typeface="Calibri" panose="020F0502020204030204" pitchFamily="34" charset="0"/>
                <a:cs typeface="Calibri" panose="020F0502020204030204" pitchFamily="34" charset="0"/>
              </a:rPr>
              <a:t>Buisiness</a:t>
            </a:r>
            <a:r>
              <a:rPr lang="en-US" sz="900" dirty="0">
                <a:latin typeface="Calibri" panose="020F0502020204030204" pitchFamily="34" charset="0"/>
                <a:ea typeface="Calibri" panose="020F0502020204030204" pitchFamily="34" charset="0"/>
                <a:cs typeface="Calibri" panose="020F0502020204030204" pitchFamily="34" charset="0"/>
              </a:rPr>
              <a:t> Services, LLC, Duke Energy Carolinas, LLC, and Duke Energy Progress, Inc.</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900" dirty="0">
                <a:latin typeface="Calibri" panose="020F0502020204030204" pitchFamily="34" charset="0"/>
                <a:ea typeface="Calibri" panose="020F0502020204030204" pitchFamily="34" charset="0"/>
                <a:cs typeface="Calibri" panose="020F0502020204030204" pitchFamily="34" charset="0"/>
              </a:rPr>
              <a:t>Duke Energy Corporation. 2019. Environmental Compliance Plans. https://www.duke-energy.com/our-company/environment/compliance-and-reporting/environmental-compliance-plans.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900" dirty="0">
                <a:latin typeface="Calibri" panose="020F0502020204030204" pitchFamily="34" charset="0"/>
                <a:ea typeface="Calibri" panose="020F0502020204030204" pitchFamily="34" charset="0"/>
                <a:cs typeface="Calibri" panose="020F0502020204030204" pitchFamily="34" charset="0"/>
              </a:rPr>
              <a:t>Good, K. D., and J. M. </a:t>
            </a:r>
            <a:r>
              <a:rPr lang="en-US" sz="900" dirty="0" err="1">
                <a:latin typeface="Calibri" panose="020F0502020204030204" pitchFamily="34" charset="0"/>
                <a:ea typeface="Calibri" panose="020F0502020204030204" pitchFamily="34" charset="0"/>
                <a:cs typeface="Calibri" panose="020F0502020204030204" pitchFamily="34" charset="0"/>
              </a:rPr>
              <a:t>Vanbriesen</a:t>
            </a:r>
            <a:r>
              <a:rPr lang="en-US" sz="900" dirty="0">
                <a:latin typeface="Calibri" panose="020F0502020204030204" pitchFamily="34" charset="0"/>
                <a:ea typeface="Calibri" panose="020F0502020204030204" pitchFamily="34" charset="0"/>
                <a:cs typeface="Calibri" panose="020F0502020204030204" pitchFamily="34" charset="0"/>
              </a:rPr>
              <a:t>. 2017. Power Plant Bromide Discharges and Downstream Drinking Water Systems in Pennsylvania. Environmental Science and Technology 51:11829–11838.</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900" dirty="0">
                <a:latin typeface="Calibri" panose="020F0502020204030204" pitchFamily="34" charset="0"/>
                <a:ea typeface="Calibri" panose="020F0502020204030204" pitchFamily="34" charset="0"/>
                <a:cs typeface="Calibri" panose="020F0502020204030204" pitchFamily="34" charset="0"/>
              </a:rPr>
              <a:t>Good, K. D., and J. M. </a:t>
            </a:r>
            <a:r>
              <a:rPr lang="en-US" sz="900" dirty="0" err="1">
                <a:latin typeface="Calibri" panose="020F0502020204030204" pitchFamily="34" charset="0"/>
                <a:ea typeface="Calibri" panose="020F0502020204030204" pitchFamily="34" charset="0"/>
                <a:cs typeface="Calibri" panose="020F0502020204030204" pitchFamily="34" charset="0"/>
              </a:rPr>
              <a:t>VanBriesen</a:t>
            </a:r>
            <a:r>
              <a:rPr lang="en-US" sz="900" dirty="0">
                <a:latin typeface="Calibri" panose="020F0502020204030204" pitchFamily="34" charset="0"/>
                <a:ea typeface="Calibri" panose="020F0502020204030204" pitchFamily="34" charset="0"/>
                <a:cs typeface="Calibri" panose="020F0502020204030204" pitchFamily="34" charset="0"/>
              </a:rPr>
              <a:t>. 2019. Coal-Fired Power Plant Wet Flue Gas Desulfurization Bromide Discharges to U.S. Watersheds and Their Contributions to Drinking Water Sources. Environmental Science and Technology 53:213–223.</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900" dirty="0" err="1">
                <a:latin typeface="Calibri" panose="020F0502020204030204" pitchFamily="34" charset="0"/>
                <a:ea typeface="Calibri" panose="020F0502020204030204" pitchFamily="34" charset="0"/>
                <a:cs typeface="Calibri" panose="020F0502020204030204" pitchFamily="34" charset="0"/>
              </a:rPr>
              <a:t>Greune</a:t>
            </a:r>
            <a:r>
              <a:rPr lang="en-US" sz="900" dirty="0">
                <a:latin typeface="Calibri" panose="020F0502020204030204" pitchFamily="34" charset="0"/>
                <a:ea typeface="Calibri" panose="020F0502020204030204" pitchFamily="34" charset="0"/>
                <a:cs typeface="Calibri" panose="020F0502020204030204" pitchFamily="34" charset="0"/>
              </a:rPr>
              <a:t>, A. C. 2014. Bromide occurrence in North Carolina and the relationship between bromide concentration and brominated </a:t>
            </a:r>
            <a:r>
              <a:rPr lang="en-US" sz="900" dirty="0" err="1">
                <a:latin typeface="Calibri" panose="020F0502020204030204" pitchFamily="34" charset="0"/>
                <a:ea typeface="Calibri" panose="020F0502020204030204" pitchFamily="34" charset="0"/>
                <a:cs typeface="Calibri" panose="020F0502020204030204" pitchFamily="34" charset="0"/>
              </a:rPr>
              <a:t>trihalomethane</a:t>
            </a:r>
            <a:r>
              <a:rPr lang="en-US" sz="900" dirty="0">
                <a:latin typeface="Calibri" panose="020F0502020204030204" pitchFamily="34" charset="0"/>
                <a:ea typeface="Calibri" panose="020F0502020204030204" pitchFamily="34" charset="0"/>
                <a:cs typeface="Calibri" panose="020F0502020204030204" pitchFamily="34" charset="0"/>
              </a:rPr>
              <a:t> formation (MS Thesis). North Carolina State University.</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900" dirty="0" err="1">
                <a:latin typeface="Calibri" panose="020F0502020204030204" pitchFamily="34" charset="0"/>
                <a:ea typeface="Calibri" panose="020F0502020204030204" pitchFamily="34" charset="0"/>
                <a:cs typeface="Calibri" panose="020F0502020204030204" pitchFamily="34" charset="0"/>
              </a:rPr>
              <a:t>Gruchlik</a:t>
            </a:r>
            <a:r>
              <a:rPr lang="en-US" sz="900" dirty="0">
                <a:latin typeface="Calibri" panose="020F0502020204030204" pitchFamily="34" charset="0"/>
                <a:ea typeface="Calibri" panose="020F0502020204030204" pitchFamily="34" charset="0"/>
                <a:cs typeface="Calibri" panose="020F0502020204030204" pitchFamily="34" charset="0"/>
              </a:rPr>
              <a:t>, Y., A. </a:t>
            </a:r>
            <a:r>
              <a:rPr lang="en-US" sz="900" dirty="0" err="1">
                <a:latin typeface="Calibri" panose="020F0502020204030204" pitchFamily="34" charset="0"/>
                <a:ea typeface="Calibri" panose="020F0502020204030204" pitchFamily="34" charset="0"/>
                <a:cs typeface="Calibri" panose="020F0502020204030204" pitchFamily="34" charset="0"/>
              </a:rPr>
              <a:t>Heitz</a:t>
            </a:r>
            <a:r>
              <a:rPr lang="en-US" sz="900" dirty="0">
                <a:latin typeface="Calibri" panose="020F0502020204030204" pitchFamily="34" charset="0"/>
                <a:ea typeface="Calibri" panose="020F0502020204030204" pitchFamily="34" charset="0"/>
                <a:cs typeface="Calibri" panose="020F0502020204030204" pitchFamily="34" charset="0"/>
              </a:rPr>
              <a:t>, C. </a:t>
            </a:r>
            <a:r>
              <a:rPr lang="en-US" sz="900" dirty="0" err="1">
                <a:latin typeface="Calibri" panose="020F0502020204030204" pitchFamily="34" charset="0"/>
                <a:ea typeface="Calibri" panose="020F0502020204030204" pitchFamily="34" charset="0"/>
                <a:cs typeface="Calibri" panose="020F0502020204030204" pitchFamily="34" charset="0"/>
              </a:rPr>
              <a:t>Joll</a:t>
            </a:r>
            <a:r>
              <a:rPr lang="en-US" sz="900" dirty="0">
                <a:latin typeface="Calibri" panose="020F0502020204030204" pitchFamily="34" charset="0"/>
                <a:ea typeface="Calibri" panose="020F0502020204030204" pitchFamily="34" charset="0"/>
                <a:cs typeface="Calibri" panose="020F0502020204030204" pitchFamily="34" charset="0"/>
              </a:rPr>
              <a:t>, U. von </a:t>
            </a:r>
            <a:r>
              <a:rPr lang="en-US" sz="900" dirty="0" err="1">
                <a:latin typeface="Calibri" panose="020F0502020204030204" pitchFamily="34" charset="0"/>
                <a:ea typeface="Calibri" panose="020F0502020204030204" pitchFamily="34" charset="0"/>
                <a:cs typeface="Calibri" panose="020F0502020204030204" pitchFamily="34" charset="0"/>
              </a:rPr>
              <a:t>Gunten</a:t>
            </a:r>
            <a:r>
              <a:rPr lang="en-US" sz="900" dirty="0">
                <a:latin typeface="Calibri" panose="020F0502020204030204" pitchFamily="34" charset="0"/>
                <a:ea typeface="Calibri" panose="020F0502020204030204" pitchFamily="34" charset="0"/>
                <a:cs typeface="Calibri" panose="020F0502020204030204" pitchFamily="34" charset="0"/>
              </a:rPr>
              <a:t>, S. Allard, J. </a:t>
            </a:r>
            <a:r>
              <a:rPr lang="en-US" sz="900" dirty="0" err="1">
                <a:latin typeface="Calibri" panose="020F0502020204030204" pitchFamily="34" charset="0"/>
                <a:ea typeface="Calibri" panose="020F0502020204030204" pitchFamily="34" charset="0"/>
                <a:cs typeface="Calibri" panose="020F0502020204030204" pitchFamily="34" charset="0"/>
              </a:rPr>
              <a:t>Criquet</a:t>
            </a:r>
            <a:r>
              <a:rPr lang="en-US" sz="900" dirty="0">
                <a:latin typeface="Calibri" panose="020F0502020204030204" pitchFamily="34" charset="0"/>
                <a:ea typeface="Calibri" panose="020F0502020204030204" pitchFamily="34" charset="0"/>
                <a:cs typeface="Calibri" panose="020F0502020204030204" pitchFamily="34" charset="0"/>
              </a:rPr>
              <a:t>, S. McDonald, J. Tan, L. </a:t>
            </a:r>
            <a:r>
              <a:rPr lang="en-US" sz="900" dirty="0" err="1">
                <a:latin typeface="Calibri" panose="020F0502020204030204" pitchFamily="34" charset="0"/>
                <a:ea typeface="Calibri" panose="020F0502020204030204" pitchFamily="34" charset="0"/>
                <a:cs typeface="Calibri" panose="020F0502020204030204" pitchFamily="34" charset="0"/>
              </a:rPr>
              <a:t>Breckler</a:t>
            </a:r>
            <a:r>
              <a:rPr lang="en-US" sz="900" dirty="0">
                <a:latin typeface="Calibri" panose="020F0502020204030204" pitchFamily="34" charset="0"/>
                <a:ea typeface="Calibri" panose="020F0502020204030204" pitchFamily="34" charset="0"/>
                <a:cs typeface="Calibri" panose="020F0502020204030204" pitchFamily="34" charset="0"/>
              </a:rPr>
              <a:t>, F. </a:t>
            </a:r>
            <a:r>
              <a:rPr lang="en-US" sz="900" dirty="0" err="1">
                <a:latin typeface="Calibri" panose="020F0502020204030204" pitchFamily="34" charset="0"/>
                <a:ea typeface="Calibri" panose="020F0502020204030204" pitchFamily="34" charset="0"/>
                <a:cs typeface="Calibri" panose="020F0502020204030204" pitchFamily="34" charset="0"/>
              </a:rPr>
              <a:t>Bradder</a:t>
            </a:r>
            <a:r>
              <a:rPr lang="en-US" sz="900" dirty="0">
                <a:latin typeface="Calibri" panose="020F0502020204030204" pitchFamily="34" charset="0"/>
                <a:ea typeface="Calibri" panose="020F0502020204030204" pitchFamily="34" charset="0"/>
                <a:cs typeface="Calibri" panose="020F0502020204030204" pitchFamily="34" charset="0"/>
              </a:rPr>
              <a:t>, G. </a:t>
            </a:r>
            <a:r>
              <a:rPr lang="en-US" sz="900" dirty="0" err="1">
                <a:latin typeface="Calibri" panose="020F0502020204030204" pitchFamily="34" charset="0"/>
                <a:ea typeface="Calibri" panose="020F0502020204030204" pitchFamily="34" charset="0"/>
                <a:cs typeface="Calibri" panose="020F0502020204030204" pitchFamily="34" charset="0"/>
              </a:rPr>
              <a:t>Roeszler</a:t>
            </a:r>
            <a:r>
              <a:rPr lang="en-US" sz="900" dirty="0">
                <a:latin typeface="Calibri" panose="020F0502020204030204" pitchFamily="34" charset="0"/>
                <a:ea typeface="Calibri" panose="020F0502020204030204" pitchFamily="34" charset="0"/>
                <a:cs typeface="Calibri" panose="020F0502020204030204" pitchFamily="34" charset="0"/>
              </a:rPr>
              <a:t>, and D. </a:t>
            </a:r>
            <a:r>
              <a:rPr lang="en-US" sz="900" dirty="0" err="1">
                <a:latin typeface="Calibri" panose="020F0502020204030204" pitchFamily="34" charset="0"/>
                <a:ea typeface="Calibri" panose="020F0502020204030204" pitchFamily="34" charset="0"/>
                <a:cs typeface="Calibri" panose="020F0502020204030204" pitchFamily="34" charset="0"/>
              </a:rPr>
              <a:t>Halliwell</a:t>
            </a:r>
            <a:r>
              <a:rPr lang="en-US" sz="900" dirty="0">
                <a:latin typeface="Calibri" panose="020F0502020204030204" pitchFamily="34" charset="0"/>
                <a:ea typeface="Calibri" panose="020F0502020204030204" pitchFamily="34" charset="0"/>
                <a:cs typeface="Calibri" panose="020F0502020204030204" pitchFamily="34" charset="0"/>
              </a:rPr>
              <a:t>. 2015. CWQRC-2015-004. Novel Treatment Technologies for the </a:t>
            </a:r>
            <a:r>
              <a:rPr lang="en-US" sz="900" dirty="0" err="1">
                <a:latin typeface="Calibri" panose="020F0502020204030204" pitchFamily="34" charset="0"/>
                <a:ea typeface="Calibri" panose="020F0502020204030204" pitchFamily="34" charset="0"/>
                <a:cs typeface="Calibri" panose="020F0502020204030204" pitchFamily="34" charset="0"/>
              </a:rPr>
              <a:t>Minimisation</a:t>
            </a:r>
            <a:r>
              <a:rPr lang="en-US" sz="900" dirty="0">
                <a:latin typeface="Calibri" panose="020F0502020204030204" pitchFamily="34" charset="0"/>
                <a:ea typeface="Calibri" panose="020F0502020204030204" pitchFamily="34" charset="0"/>
                <a:cs typeface="Calibri" panose="020F0502020204030204" pitchFamily="34" charset="0"/>
              </a:rPr>
              <a:t> of Bromide and Iodide in Drinking Water.</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900" dirty="0">
                <a:latin typeface="Calibri" panose="020F0502020204030204" pitchFamily="34" charset="0"/>
                <a:ea typeface="Calibri" panose="020F0502020204030204" pitchFamily="34" charset="0"/>
                <a:cs typeface="Calibri" panose="020F0502020204030204" pitchFamily="34" charset="0"/>
              </a:rPr>
              <a:t>Kolb, C., R. A. Francis, and J. M. </a:t>
            </a:r>
            <a:r>
              <a:rPr lang="en-US" sz="900" dirty="0" err="1">
                <a:latin typeface="Calibri" panose="020F0502020204030204" pitchFamily="34" charset="0"/>
                <a:ea typeface="Calibri" panose="020F0502020204030204" pitchFamily="34" charset="0"/>
                <a:cs typeface="Calibri" panose="020F0502020204030204" pitchFamily="34" charset="0"/>
              </a:rPr>
              <a:t>VanBriesen</a:t>
            </a:r>
            <a:r>
              <a:rPr lang="en-US" sz="900" dirty="0">
                <a:latin typeface="Calibri" panose="020F0502020204030204" pitchFamily="34" charset="0"/>
                <a:ea typeface="Calibri" panose="020F0502020204030204" pitchFamily="34" charset="0"/>
                <a:cs typeface="Calibri" panose="020F0502020204030204" pitchFamily="34" charset="0"/>
              </a:rPr>
              <a:t>. 2017. Disinfection byproduct regulatory compliance surrogates and bromide-associated risk. Journal of Environmental Sciences 58:191–207.</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900" dirty="0" err="1">
                <a:latin typeface="Calibri" panose="020F0502020204030204" pitchFamily="34" charset="0"/>
                <a:ea typeface="Calibri" panose="020F0502020204030204" pitchFamily="34" charset="0"/>
                <a:cs typeface="Calibri" panose="020F0502020204030204" pitchFamily="34" charset="0"/>
              </a:rPr>
              <a:t>Kristiana</a:t>
            </a:r>
            <a:r>
              <a:rPr lang="en-US" sz="900" dirty="0">
                <a:latin typeface="Calibri" panose="020F0502020204030204" pitchFamily="34" charset="0"/>
                <a:ea typeface="Calibri" panose="020F0502020204030204" pitchFamily="34" charset="0"/>
                <a:cs typeface="Calibri" panose="020F0502020204030204" pitchFamily="34" charset="0"/>
              </a:rPr>
              <a:t>, I., C. </a:t>
            </a:r>
            <a:r>
              <a:rPr lang="en-US" sz="900" dirty="0" err="1">
                <a:latin typeface="Calibri" panose="020F0502020204030204" pitchFamily="34" charset="0"/>
                <a:ea typeface="Calibri" panose="020F0502020204030204" pitchFamily="34" charset="0"/>
                <a:cs typeface="Calibri" panose="020F0502020204030204" pitchFamily="34" charset="0"/>
              </a:rPr>
              <a:t>Joll</a:t>
            </a:r>
            <a:r>
              <a:rPr lang="en-US" sz="900" dirty="0">
                <a:latin typeface="Calibri" panose="020F0502020204030204" pitchFamily="34" charset="0"/>
                <a:ea typeface="Calibri" panose="020F0502020204030204" pitchFamily="34" charset="0"/>
                <a:cs typeface="Calibri" panose="020F0502020204030204" pitchFamily="34" charset="0"/>
              </a:rPr>
              <a:t>, and A. </a:t>
            </a:r>
            <a:r>
              <a:rPr lang="en-US" sz="900" dirty="0" err="1">
                <a:latin typeface="Calibri" panose="020F0502020204030204" pitchFamily="34" charset="0"/>
                <a:ea typeface="Calibri" panose="020F0502020204030204" pitchFamily="34" charset="0"/>
                <a:cs typeface="Calibri" panose="020F0502020204030204" pitchFamily="34" charset="0"/>
              </a:rPr>
              <a:t>Heitz</a:t>
            </a:r>
            <a:r>
              <a:rPr lang="en-US" sz="900" dirty="0">
                <a:latin typeface="Calibri" panose="020F0502020204030204" pitchFamily="34" charset="0"/>
                <a:ea typeface="Calibri" panose="020F0502020204030204" pitchFamily="34" charset="0"/>
                <a:cs typeface="Calibri" panose="020F0502020204030204" pitchFamily="34" charset="0"/>
              </a:rPr>
              <a:t>. 2011. Powdered activated carbon coupled with enhanced coagulation for natural organic matter removal and disinfection by-product control: Application in a Western Australian water treatment plant. Chemosphere.</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304800" marR="0" indent="-304800">
              <a:lnSpc>
                <a:spcPct val="107000"/>
              </a:lnSpc>
              <a:spcBef>
                <a:spcPts val="0"/>
              </a:spcBef>
              <a:spcAft>
                <a:spcPts val="800"/>
              </a:spcAft>
            </a:pPr>
            <a:r>
              <a:rPr lang="en-US" sz="900" dirty="0">
                <a:latin typeface="Calibri" panose="020F0502020204030204" pitchFamily="34" charset="0"/>
                <a:ea typeface="Calibri" panose="020F0502020204030204" pitchFamily="34" charset="0"/>
                <a:cs typeface="Calibri" panose="020F0502020204030204" pitchFamily="34" charset="0"/>
              </a:rPr>
              <a:t>Lund, J. R., W. Chen, K. </a:t>
            </a:r>
            <a:r>
              <a:rPr lang="en-US" sz="900" dirty="0" err="1">
                <a:latin typeface="Calibri" panose="020F0502020204030204" pitchFamily="34" charset="0"/>
                <a:ea typeface="Calibri" panose="020F0502020204030204" pitchFamily="34" charset="0"/>
                <a:cs typeface="Calibri" panose="020F0502020204030204" pitchFamily="34" charset="0"/>
              </a:rPr>
              <a:t>Haunschild</a:t>
            </a:r>
            <a:r>
              <a:rPr lang="en-US" sz="900" dirty="0">
                <a:latin typeface="Calibri" panose="020F0502020204030204" pitchFamily="34" charset="0"/>
                <a:ea typeface="Calibri" panose="020F0502020204030204" pitchFamily="34" charset="0"/>
                <a:cs typeface="Calibri" panose="020F0502020204030204" pitchFamily="34" charset="0"/>
              </a:rPr>
              <a:t>, and W. </a:t>
            </a:r>
            <a:r>
              <a:rPr lang="en-US" sz="900" dirty="0" err="1">
                <a:latin typeface="Calibri" panose="020F0502020204030204" pitchFamily="34" charset="0"/>
                <a:ea typeface="Calibri" panose="020F0502020204030204" pitchFamily="34" charset="0"/>
                <a:cs typeface="Calibri" panose="020F0502020204030204" pitchFamily="34" charset="0"/>
              </a:rPr>
              <a:t>Fleenor</a:t>
            </a:r>
            <a:r>
              <a:rPr lang="en-US" sz="900" dirty="0">
                <a:latin typeface="Calibri" panose="020F0502020204030204" pitchFamily="34" charset="0"/>
                <a:ea typeface="Calibri" panose="020F0502020204030204" pitchFamily="34" charset="0"/>
                <a:cs typeface="Calibri" panose="020F0502020204030204" pitchFamily="34" charset="0"/>
              </a:rPr>
              <a:t>. 2015. Current and Long-Term Effects of Delta Water Quality on Drinking Water Treatment Costs from Disinfection Byproduct Formation. San Francisco Estuary and Watershed Science 8.</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r>
              <a:rPr lang="en-US" sz="900" dirty="0">
                <a:latin typeface="Calibri" panose="020F0502020204030204" pitchFamily="34" charset="0"/>
                <a:ea typeface="Calibri" panose="020F0502020204030204" pitchFamily="34" charset="0"/>
              </a:rPr>
              <a:t>Parker, K. M., T. Zeng, J. Harkness, A. </a:t>
            </a:r>
            <a:r>
              <a:rPr lang="en-US" sz="900" dirty="0" err="1">
                <a:latin typeface="Calibri" panose="020F0502020204030204" pitchFamily="34" charset="0"/>
                <a:ea typeface="Calibri" panose="020F0502020204030204" pitchFamily="34" charset="0"/>
              </a:rPr>
              <a:t>Vengosh</a:t>
            </a:r>
            <a:r>
              <a:rPr lang="en-US" sz="900" dirty="0">
                <a:latin typeface="Calibri" panose="020F0502020204030204" pitchFamily="34" charset="0"/>
                <a:ea typeface="Calibri" panose="020F0502020204030204" pitchFamily="34" charset="0"/>
              </a:rPr>
              <a:t>, and W. A. Mitch. 2014. Enhanced formation of disinfection byproducts in shale gas wastewater-impacted drinking water supplies. Environmental Science and Technology 48:11161–11169</a:t>
            </a:r>
            <a:r>
              <a:rPr lang="en-US" sz="900" dirty="0" smtClean="0">
                <a:latin typeface="Calibri" panose="020F0502020204030204" pitchFamily="34" charset="0"/>
                <a:ea typeface="Calibri" panose="020F0502020204030204" pitchFamily="34" charset="0"/>
              </a:rPr>
              <a:t>.</a:t>
            </a:r>
          </a:p>
          <a:p>
            <a:endParaRPr lang="en-US" sz="900" dirty="0">
              <a:latin typeface="Calibri" panose="020F0502020204030204" pitchFamily="34" charset="0"/>
            </a:endParaRPr>
          </a:p>
          <a:p>
            <a:r>
              <a:rPr lang="en-US" sz="900" dirty="0"/>
              <a:t>Rivera-</a:t>
            </a:r>
            <a:r>
              <a:rPr lang="en-US" sz="900" dirty="0" err="1"/>
              <a:t>Utrilla</a:t>
            </a:r>
            <a:r>
              <a:rPr lang="en-US" sz="900" dirty="0"/>
              <a:t>, J., M. Sánchez-Polo, A. M. S. Polo, J. J. </a:t>
            </a:r>
            <a:r>
              <a:rPr lang="en-US" sz="900" dirty="0" err="1"/>
              <a:t>López-Peñalver</a:t>
            </a:r>
            <a:r>
              <a:rPr lang="en-US" sz="900" dirty="0"/>
              <a:t>, and M. V. </a:t>
            </a:r>
            <a:r>
              <a:rPr lang="en-US" sz="900" dirty="0" err="1"/>
              <a:t>López</a:t>
            </a:r>
            <a:r>
              <a:rPr lang="en-US" sz="900" dirty="0"/>
              <a:t>-Ramón. 2019. New technologies to remove halides from water: An overview. Pages 147–180 </a:t>
            </a:r>
            <a:r>
              <a:rPr lang="en-US" sz="900" i="1" dirty="0"/>
              <a:t>in</a:t>
            </a:r>
            <a:r>
              <a:rPr lang="en-US" sz="900" dirty="0"/>
              <a:t> R. Prasad and T. </a:t>
            </a:r>
            <a:r>
              <a:rPr lang="en-US" sz="900" dirty="0" err="1"/>
              <a:t>Karchiyappan</a:t>
            </a:r>
            <a:r>
              <a:rPr lang="en-US" sz="900" dirty="0"/>
              <a:t>, editors. Advanced Research in </a:t>
            </a:r>
            <a:r>
              <a:rPr lang="en-US" sz="900" dirty="0" err="1"/>
              <a:t>Nanosciences</a:t>
            </a:r>
            <a:r>
              <a:rPr lang="en-US" sz="900" dirty="0"/>
              <a:t> for Water Technology. Nanotechnology in the Life Sciences. Springer, Cham.</a:t>
            </a:r>
          </a:p>
          <a:p>
            <a:r>
              <a:rPr lang="en-US" sz="900" dirty="0"/>
              <a:t>Singer, P. C. 1994. Control of disinfection by-products in drinking water. Journal of Environmental Engineering 120:727–744.</a:t>
            </a:r>
          </a:p>
          <a:p>
            <a:r>
              <a:rPr lang="en-US" sz="900" dirty="0"/>
              <a:t>States, S., G. </a:t>
            </a:r>
            <a:r>
              <a:rPr lang="en-US" sz="900" dirty="0" err="1"/>
              <a:t>Cyprych</a:t>
            </a:r>
            <a:r>
              <a:rPr lang="en-US" sz="900" dirty="0"/>
              <a:t>, M. Stoner, F. </a:t>
            </a:r>
            <a:r>
              <a:rPr lang="en-US" sz="900" dirty="0" err="1"/>
              <a:t>Wydra</a:t>
            </a:r>
            <a:r>
              <a:rPr lang="en-US" sz="900" dirty="0"/>
              <a:t>, J. </a:t>
            </a:r>
            <a:r>
              <a:rPr lang="en-US" sz="900" dirty="0" err="1"/>
              <a:t>Kuchta</a:t>
            </a:r>
            <a:r>
              <a:rPr lang="en-US" sz="900" dirty="0"/>
              <a:t>, J. </a:t>
            </a:r>
            <a:r>
              <a:rPr lang="en-US" sz="900" dirty="0" err="1"/>
              <a:t>Monnell</a:t>
            </a:r>
            <a:r>
              <a:rPr lang="en-US" sz="900" dirty="0"/>
              <a:t>, and L. </a:t>
            </a:r>
            <a:r>
              <a:rPr lang="en-US" sz="900" dirty="0" err="1"/>
              <a:t>Casson</a:t>
            </a:r>
            <a:r>
              <a:rPr lang="en-US" sz="900" dirty="0"/>
              <a:t>. 2013. Marcellus Shale drilling and brominated THMs in Pittsburgh, Pa., drinking water. Journal - American Water Works Association.</a:t>
            </a:r>
          </a:p>
          <a:p>
            <a:r>
              <a:rPr lang="en-US" sz="900" dirty="0"/>
              <a:t>Valero, F., and R. </a:t>
            </a:r>
            <a:r>
              <a:rPr lang="en-US" sz="900" dirty="0" err="1"/>
              <a:t>Arbós</a:t>
            </a:r>
            <a:r>
              <a:rPr lang="en-US" sz="900" dirty="0"/>
              <a:t>. 2010. Desalination of brackish river water using </a:t>
            </a:r>
            <a:r>
              <a:rPr lang="en-US" sz="900" dirty="0" err="1"/>
              <a:t>Electrodialysis</a:t>
            </a:r>
            <a:r>
              <a:rPr lang="en-US" sz="900" dirty="0"/>
              <a:t> Reversal (EDR). Control of the THMs formation in the Barcelona (NE Spain) area. Desalination 253:170–174.</a:t>
            </a:r>
          </a:p>
          <a:p>
            <a:r>
              <a:rPr lang="en-US" sz="900" dirty="0"/>
              <a:t>Valero, F., A. </a:t>
            </a:r>
            <a:r>
              <a:rPr lang="en-US" sz="900" dirty="0" err="1"/>
              <a:t>Barcelo</a:t>
            </a:r>
            <a:r>
              <a:rPr lang="en-US" sz="900" dirty="0"/>
              <a:t>, and R. </a:t>
            </a:r>
            <a:r>
              <a:rPr lang="en-US" sz="900" dirty="0" err="1"/>
              <a:t>Arbos</a:t>
            </a:r>
            <a:r>
              <a:rPr lang="en-US" sz="900" dirty="0"/>
              <a:t>. 2012. </a:t>
            </a:r>
            <a:r>
              <a:rPr lang="en-US" sz="900" dirty="0" err="1"/>
              <a:t>Electrodialysis</a:t>
            </a:r>
            <a:r>
              <a:rPr lang="en-US" sz="900" dirty="0"/>
              <a:t> Technology - Theory and Applications. Page Desalination, Trends and Technologies.</a:t>
            </a:r>
          </a:p>
          <a:p>
            <a:r>
              <a:rPr lang="en-US" sz="900" dirty="0" err="1"/>
              <a:t>VanBriesen</a:t>
            </a:r>
            <a:r>
              <a:rPr lang="en-US" sz="900" dirty="0"/>
              <a:t>, J. M. 2013. Potential drinking water effects of bromide discharges from coal-fired electric power plants. Formal Comments of the Environmental Integrity Project et al. on the Effluent Limitations Guidelines and Standards for the Steam Electric Power Generating Point Source Category, Appendix B of Water Docket EPA-HQ-OW-2009-0819-4687:1–38.</a:t>
            </a:r>
          </a:p>
          <a:p>
            <a:r>
              <a:rPr lang="en-US" sz="900" dirty="0" err="1"/>
              <a:t>VanBriesen</a:t>
            </a:r>
            <a:r>
              <a:rPr lang="en-US" sz="900" dirty="0"/>
              <a:t>, J. M. 2014. Potential drinking water effects of bromide discharges from coal-fired electric power plants. EPA NPDES Comments:1–38.</a:t>
            </a:r>
          </a:p>
          <a:p>
            <a:r>
              <a:rPr lang="en-US" sz="900" dirty="0"/>
              <a:t>Wagner, E. D., and M. J. </a:t>
            </a:r>
            <a:r>
              <a:rPr lang="en-US" sz="900" dirty="0" err="1"/>
              <a:t>Plewa</a:t>
            </a:r>
            <a:r>
              <a:rPr lang="en-US" sz="900" dirty="0"/>
              <a:t>. 2017. CHO cell cytotoxicity and </a:t>
            </a:r>
            <a:r>
              <a:rPr lang="en-US" sz="900" dirty="0" err="1"/>
              <a:t>genotoxicity</a:t>
            </a:r>
            <a:r>
              <a:rPr lang="en-US" sz="900" dirty="0"/>
              <a:t> analyses of disinfection by-products: An updated review. Journal of Environmental Sciences (China) 58:64–76.</a:t>
            </a:r>
          </a:p>
          <a:p>
            <a:r>
              <a:rPr lang="en-US" sz="900" dirty="0"/>
              <a:t>Wang, Y., M. J. Small, and J. M. </a:t>
            </a:r>
            <a:r>
              <a:rPr lang="en-US" sz="900" dirty="0" err="1"/>
              <a:t>VanBriesen</a:t>
            </a:r>
            <a:r>
              <a:rPr lang="en-US" sz="900" dirty="0"/>
              <a:t>. 2016. Assessing the Risk Associated with Increasing Bromide in Drinking Water Sources in the Monongahela River, Pennsylvania. Journal of Environmental Engineering 143:04016089.</a:t>
            </a:r>
          </a:p>
          <a:p>
            <a:r>
              <a:rPr lang="en-US" sz="900" dirty="0"/>
              <a:t>Weaver, J. W., J. Xu, and S. C. </a:t>
            </a:r>
            <a:r>
              <a:rPr lang="en-US" sz="900" dirty="0" err="1"/>
              <a:t>Mravik</a:t>
            </a:r>
            <a:r>
              <a:rPr lang="en-US" sz="900" dirty="0"/>
              <a:t>. 2016. Scenario Analysis of the Impact on Drinking Water Intakes from Bromide in the Discharge of Treated Oil and Gas Wastewater. Journal of Environmental Engineering.</a:t>
            </a:r>
          </a:p>
          <a:p>
            <a:r>
              <a:rPr lang="en-US" sz="900" dirty="0"/>
              <a:t>Wilson, J. M., and J. M. </a:t>
            </a:r>
            <a:r>
              <a:rPr lang="en-US" sz="900" dirty="0" err="1"/>
              <a:t>VanBriesen</a:t>
            </a:r>
            <a:r>
              <a:rPr lang="en-US" sz="900" dirty="0"/>
              <a:t>. 2012. Research article: Oil and gas produced water management and surface drinking water sources in Pennsylvania. Environmental Practice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09771961"/>
      </p:ext>
    </p:extLst>
  </p:cSld>
  <p:clrMapOvr>
    <a:masterClrMapping/>
  </p:clrMapOvr>
  <mc:AlternateContent xmlns:mc="http://schemas.openxmlformats.org/markup-compatibility/2006">
    <mc:Choice xmlns:p14="http://schemas.microsoft.com/office/powerpoint/2010/main" Requires="p14">
      <p:transition spd="slow" p14:dur="2000" advTm="7352"/>
    </mc:Choice>
    <mc:Fallback>
      <p:transition spd="slow" advTm="7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cap="small" dirty="0">
                <a:solidFill>
                  <a:schemeClr val="tx1"/>
                </a:solidFill>
              </a:rPr>
              <a:t>How can bromide be removed from source water?</a:t>
            </a:r>
            <a:endParaRPr lang="en-US" sz="5400" dirty="0">
              <a:solidFill>
                <a:schemeClr val="tx1"/>
              </a:solidFill>
            </a:endParaRPr>
          </a:p>
        </p:txBody>
      </p:sp>
      <p:pic>
        <p:nvPicPr>
          <p:cNvPr id="3" name="Picture 2"/>
          <p:cNvPicPr>
            <a:picLocks noChangeAspect="1"/>
          </p:cNvPicPr>
          <p:nvPr/>
        </p:nvPicPr>
        <p:blipFill>
          <a:blip r:embed="rId5"/>
          <a:stretch>
            <a:fillRect/>
          </a:stretch>
        </p:blipFill>
        <p:spPr>
          <a:xfrm>
            <a:off x="6033890" y="412580"/>
            <a:ext cx="4851823" cy="559474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84184542"/>
      </p:ext>
    </p:extLst>
  </p:cSld>
  <p:clrMapOvr>
    <a:masterClrMapping/>
  </p:clrMapOvr>
  <mc:AlternateContent xmlns:mc="http://schemas.openxmlformats.org/markup-compatibility/2006">
    <mc:Choice xmlns:p14="http://schemas.microsoft.com/office/powerpoint/2010/main" Requires="p14">
      <p:transition spd="slow" p14:dur="2000" advTm="46064"/>
    </mc:Choice>
    <mc:Fallback>
      <p:transition spd="slow" advTm="46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4171"/>
            <a:ext cx="12192000" cy="1422721"/>
          </a:xfrm>
          <a:solidFill>
            <a:schemeClr val="accent1">
              <a:lumMod val="60000"/>
              <a:lumOff val="40000"/>
            </a:schemeClr>
          </a:solidFill>
        </p:spPr>
        <p:txBody>
          <a:bodyPr>
            <a:noAutofit/>
          </a:bodyPr>
          <a:lstStyle/>
          <a:p>
            <a:pPr algn="l"/>
            <a:r>
              <a:rPr lang="en-US" sz="3200" b="1" dirty="0"/>
              <a:t>Despite a lack of practical bromide removal techniques, the impacts of anthropogenic bromide pollution of source water can be partially mitigated by</a:t>
            </a:r>
            <a:r>
              <a:rPr lang="en-US" sz="3200" b="1" dirty="0" smtClean="0"/>
              <a:t>:</a:t>
            </a:r>
            <a:endParaRPr lang="en-US" sz="3200" dirty="0"/>
          </a:p>
        </p:txBody>
      </p:sp>
      <p:sp>
        <p:nvSpPr>
          <p:cNvPr id="3" name="TextBox 2"/>
          <p:cNvSpPr txBox="1"/>
          <p:nvPr/>
        </p:nvSpPr>
        <p:spPr>
          <a:xfrm>
            <a:off x="0" y="1626241"/>
            <a:ext cx="12192000" cy="4401205"/>
          </a:xfrm>
          <a:prstGeom prst="rect">
            <a:avLst/>
          </a:prstGeom>
          <a:noFill/>
        </p:spPr>
        <p:txBody>
          <a:bodyPr wrap="square" rtlCol="0">
            <a:spAutoFit/>
          </a:bodyPr>
          <a:lstStyle/>
          <a:p>
            <a:pPr marL="742950" lvl="1" indent="-285750">
              <a:buFont typeface="Arial" panose="020B0604020202020204" pitchFamily="34" charset="0"/>
              <a:buChar char="•"/>
            </a:pPr>
            <a:r>
              <a:rPr lang="en-US" sz="2800" dirty="0"/>
              <a:t>Limiting bromide-rich effluent to high-flow conditions when natural dilution is most effective (Weaver et al. 2016).</a:t>
            </a:r>
          </a:p>
          <a:p>
            <a:pPr marL="285750" indent="-285750">
              <a:buFont typeface="Arial" panose="020B0604020202020204" pitchFamily="34" charset="0"/>
              <a:buChar char="•"/>
            </a:pPr>
            <a:endParaRPr lang="en-US" sz="2800" dirty="0"/>
          </a:p>
          <a:p>
            <a:pPr marL="742950" lvl="1" indent="-285750">
              <a:buFont typeface="Arial" panose="020B0604020202020204" pitchFamily="34" charset="0"/>
              <a:buChar char="•"/>
            </a:pPr>
            <a:r>
              <a:rPr lang="en-US" sz="2800" dirty="0"/>
              <a:t>Reducing the amount of bromide-rich discharge to surface water at one time by pulsing releases (Weaver et al. 2016).</a:t>
            </a:r>
          </a:p>
          <a:p>
            <a:pPr marL="285750" indent="-285750">
              <a:buFont typeface="Arial" panose="020B0604020202020204" pitchFamily="34" charset="0"/>
              <a:buChar char="•"/>
            </a:pPr>
            <a:endParaRPr lang="en-US" sz="2800" dirty="0"/>
          </a:p>
          <a:p>
            <a:pPr marL="742950" lvl="1" indent="-285750">
              <a:buFont typeface="Arial" panose="020B0604020202020204" pitchFamily="34" charset="0"/>
              <a:buChar char="•"/>
            </a:pPr>
            <a:r>
              <a:rPr lang="en-US" sz="2800" dirty="0"/>
              <a:t>Implementing aquifer storage and recovery, which involves collecting raw source water when water quality is highest and bromide levels are minimal and storing it until needed (Singer 1994). </a:t>
            </a:r>
          </a:p>
          <a:p>
            <a:pPr marL="285750" indent="-285750">
              <a:buFont typeface="Arial" panose="020B0604020202020204" pitchFamily="34" charset="0"/>
              <a:buChar char="•"/>
            </a:pPr>
            <a:endParaRPr lang="en-US" sz="2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45946331"/>
      </p:ext>
    </p:extLst>
  </p:cSld>
  <p:clrMapOvr>
    <a:masterClrMapping/>
  </p:clrMapOvr>
  <mc:AlternateContent xmlns:mc="http://schemas.openxmlformats.org/markup-compatibility/2006">
    <mc:Choice xmlns:p14="http://schemas.microsoft.com/office/powerpoint/2010/main" Requires="p14">
      <p:transition spd="slow" p14:dur="2000" advTm="30918"/>
    </mc:Choice>
    <mc:Fallback>
      <p:transition spd="slow" advTm="30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2857"/>
            <a:ext cx="5065486" cy="4952492"/>
          </a:xfrm>
        </p:spPr>
        <p:txBody>
          <a:bodyPr>
            <a:normAutofit fontScale="90000"/>
          </a:bodyPr>
          <a:lstStyle/>
          <a:p>
            <a:r>
              <a:rPr lang="en-US" b="1" cap="small" dirty="0"/>
              <a:t>What options exist to change the disinfection process to prevent brominated compounds in finished drinking water? </a:t>
            </a:r>
            <a:r>
              <a:rPr lang="en-US" dirty="0"/>
              <a:t/>
            </a:r>
            <a:br>
              <a:rPr lang="en-US" dirty="0"/>
            </a:br>
            <a:endParaRPr lang="en-US" dirty="0"/>
          </a:p>
        </p:txBody>
      </p:sp>
      <p:pic>
        <p:nvPicPr>
          <p:cNvPr id="3" name="Picture 2"/>
          <p:cNvPicPr>
            <a:picLocks noChangeAspect="1"/>
          </p:cNvPicPr>
          <p:nvPr/>
        </p:nvPicPr>
        <p:blipFill>
          <a:blip r:embed="rId5"/>
          <a:stretch>
            <a:fillRect/>
          </a:stretch>
        </p:blipFill>
        <p:spPr>
          <a:xfrm>
            <a:off x="5724096" y="1338208"/>
            <a:ext cx="5945390" cy="397714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07535425"/>
      </p:ext>
    </p:extLst>
  </p:cSld>
  <p:clrMapOvr>
    <a:masterClrMapping/>
  </p:clrMapOvr>
  <mc:AlternateContent xmlns:mc="http://schemas.openxmlformats.org/markup-compatibility/2006">
    <mc:Choice xmlns:p14="http://schemas.microsoft.com/office/powerpoint/2010/main" Requires="p14">
      <p:transition spd="slow" p14:dur="2000" advTm="35237"/>
    </mc:Choice>
    <mc:Fallback>
      <p:transition spd="slow" advTm="35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429" y="646763"/>
            <a:ext cx="10022114" cy="4952492"/>
          </a:xfrm>
          <a:solidFill>
            <a:schemeClr val="accent1">
              <a:lumMod val="60000"/>
              <a:lumOff val="40000"/>
            </a:schemeClr>
          </a:solidFill>
        </p:spPr>
        <p:txBody>
          <a:bodyPr>
            <a:normAutofit/>
          </a:bodyPr>
          <a:lstStyle/>
          <a:p>
            <a:pPr lvl="0" algn="ctr"/>
            <a:r>
              <a:rPr lang="en-US" b="1" dirty="0"/>
              <a:t>Membrane bromide and NOM removal methods include reverse osmosis (RO), </a:t>
            </a:r>
            <a:r>
              <a:rPr lang="en-US" b="1" dirty="0" err="1"/>
              <a:t>nanofiltration</a:t>
            </a:r>
            <a:r>
              <a:rPr lang="en-US" b="1" dirty="0"/>
              <a:t> (NF), </a:t>
            </a:r>
            <a:r>
              <a:rPr lang="en-US" b="1" dirty="0" err="1"/>
              <a:t>electrodialysis</a:t>
            </a:r>
            <a:r>
              <a:rPr lang="en-US" b="1" dirty="0"/>
              <a:t> (ED), and reverse </a:t>
            </a:r>
            <a:r>
              <a:rPr lang="en-US" b="1" dirty="0" err="1"/>
              <a:t>electrodialysis</a:t>
            </a:r>
            <a:r>
              <a:rPr lang="en-US" b="1" dirty="0"/>
              <a:t> (RED</a:t>
            </a:r>
            <a:r>
              <a:rPr lang="en-US" b="1" dirty="0" smtClean="0"/>
              <a:t>) </a:t>
            </a:r>
            <a:r>
              <a:rPr lang="en-US" dirty="0"/>
              <a:t/>
            </a:r>
            <a:br>
              <a:rPr lang="en-US" dirty="0"/>
            </a:b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65452781"/>
      </p:ext>
    </p:extLst>
  </p:cSld>
  <p:clrMapOvr>
    <a:masterClrMapping/>
  </p:clrMapOvr>
  <mc:AlternateContent xmlns:mc="http://schemas.openxmlformats.org/markup-compatibility/2006">
    <mc:Choice xmlns:p14="http://schemas.microsoft.com/office/powerpoint/2010/main" Requires="p14">
      <p:transition spd="slow" p14:dur="2000" advTm="63731"/>
    </mc:Choice>
    <mc:Fallback>
      <p:transition spd="slow" advTm="63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1488592"/>
            <a:ext cx="9412514" cy="3257579"/>
          </a:xfrm>
          <a:solidFill>
            <a:schemeClr val="accent1">
              <a:lumMod val="60000"/>
              <a:lumOff val="40000"/>
            </a:schemeClr>
          </a:solidFill>
        </p:spPr>
        <p:txBody>
          <a:bodyPr>
            <a:noAutofit/>
          </a:bodyPr>
          <a:lstStyle/>
          <a:p>
            <a:pPr lvl="0" algn="ctr"/>
            <a:r>
              <a:rPr lang="en-US" sz="4800" b="1" dirty="0"/>
              <a:t>Electrochemical bromide removal methods include electrolysis and capacitive deionization (CDI</a:t>
            </a:r>
            <a:r>
              <a:rPr lang="en-US" sz="4800" b="1" dirty="0" smtClean="0"/>
              <a:t>)</a:t>
            </a:r>
            <a:r>
              <a:rPr lang="en-US" sz="4800" dirty="0"/>
              <a:t/>
            </a:r>
            <a:br>
              <a:rPr lang="en-US" sz="4800" dirty="0"/>
            </a:br>
            <a:endParaRPr lang="en-US" sz="4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15241"/>
      </p:ext>
    </p:extLst>
  </p:cSld>
  <p:clrMapOvr>
    <a:masterClrMapping/>
  </p:clrMapOvr>
  <mc:AlternateContent xmlns:mc="http://schemas.openxmlformats.org/markup-compatibility/2006">
    <mc:Choice xmlns:p14="http://schemas.microsoft.com/office/powerpoint/2010/main" Requires="p14">
      <p:transition spd="slow" p14:dur="2000" advTm="41607"/>
    </mc:Choice>
    <mc:Fallback>
      <p:transition spd="slow" advTm="41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486" y="574192"/>
            <a:ext cx="11393714" cy="4578379"/>
          </a:xfrm>
          <a:solidFill>
            <a:schemeClr val="accent1">
              <a:lumMod val="60000"/>
              <a:lumOff val="40000"/>
            </a:schemeClr>
          </a:solidFill>
        </p:spPr>
        <p:txBody>
          <a:bodyPr>
            <a:noAutofit/>
          </a:bodyPr>
          <a:lstStyle/>
          <a:p>
            <a:pPr lvl="0" algn="ctr"/>
            <a:r>
              <a:rPr lang="en-US" b="1" dirty="0"/>
              <a:t>Adsorption bromide and NOM removal methods include layered double hydroxides, double sol-gel, hydrated oxides, activated carbon-ag, silver-doped carbon aerogels, and magnetic ion-exchange resins</a:t>
            </a:r>
            <a:r>
              <a:rPr lang="en-US" sz="4800" dirty="0"/>
              <a:t/>
            </a:r>
            <a:br>
              <a:rPr lang="en-US" sz="4800" dirty="0"/>
            </a:br>
            <a:endParaRPr lang="en-US" sz="4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21027855"/>
      </p:ext>
    </p:extLst>
  </p:cSld>
  <p:clrMapOvr>
    <a:masterClrMapping/>
  </p:clrMapOvr>
  <mc:AlternateContent xmlns:mc="http://schemas.openxmlformats.org/markup-compatibility/2006">
    <mc:Choice xmlns:p14="http://schemas.microsoft.com/office/powerpoint/2010/main" Requires="p14">
      <p:transition spd="slow" p14:dur="2000" advTm="39311"/>
    </mc:Choice>
    <mc:Fallback>
      <p:transition spd="slow" advTm="39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8" y="2811427"/>
            <a:ext cx="5007429" cy="615979"/>
          </a:xfrm>
        </p:spPr>
        <p:txBody>
          <a:bodyPr>
            <a:normAutofit fontScale="90000"/>
          </a:bodyPr>
          <a:lstStyle/>
          <a:p>
            <a:pPr lvl="1" algn="l" rtl="0">
              <a:lnSpc>
                <a:spcPct val="90000"/>
              </a:lnSpc>
              <a:spcBef>
                <a:spcPct val="0"/>
              </a:spcBef>
            </a:pPr>
            <a:r>
              <a:rPr lang="en-US" sz="3200" b="1" dirty="0"/>
              <a:t>California’s Sacramento-San Joaquin Delta </a:t>
            </a:r>
            <a:r>
              <a:rPr lang="en-US" sz="3200" dirty="0"/>
              <a:t/>
            </a:r>
            <a:br>
              <a:rPr lang="en-US" sz="3200" dirty="0"/>
            </a:br>
            <a:r>
              <a:rPr lang="en-US" sz="4000" dirty="0"/>
              <a:t/>
            </a:r>
            <a:br>
              <a:rPr lang="en-US" sz="4000" dirty="0"/>
            </a:br>
            <a:endParaRPr lang="en-US" sz="4000" dirty="0"/>
          </a:p>
        </p:txBody>
      </p:sp>
      <p:pic>
        <p:nvPicPr>
          <p:cNvPr id="3" name="Picture 2"/>
          <p:cNvPicPr>
            <a:picLocks noChangeAspect="1"/>
          </p:cNvPicPr>
          <p:nvPr/>
        </p:nvPicPr>
        <p:blipFill>
          <a:blip r:embed="rId5"/>
          <a:stretch>
            <a:fillRect/>
          </a:stretch>
        </p:blipFill>
        <p:spPr>
          <a:xfrm>
            <a:off x="5650218" y="116114"/>
            <a:ext cx="4669439" cy="662258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9794812"/>
      </p:ext>
    </p:extLst>
  </p:cSld>
  <p:clrMapOvr>
    <a:masterClrMapping/>
  </p:clrMapOvr>
  <mc:AlternateContent xmlns:mc="http://schemas.openxmlformats.org/markup-compatibility/2006">
    <mc:Choice xmlns:p14="http://schemas.microsoft.com/office/powerpoint/2010/main" Requires="p14">
      <p:transition spd="slow" p14:dur="2000" advTm="82392"/>
    </mc:Choice>
    <mc:Fallback>
      <p:transition spd="slow" advTm="82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00078"/>
            <a:ext cx="8222343" cy="557922"/>
          </a:xfrm>
        </p:spPr>
        <p:txBody>
          <a:bodyPr>
            <a:noAutofit/>
          </a:bodyPr>
          <a:lstStyle/>
          <a:p>
            <a:pPr lvl="1" algn="l" rtl="0">
              <a:lnSpc>
                <a:spcPct val="90000"/>
              </a:lnSpc>
              <a:spcBef>
                <a:spcPct val="0"/>
              </a:spcBef>
            </a:pPr>
            <a:r>
              <a:rPr lang="en-US" sz="3200" b="1" dirty="0"/>
              <a:t>Pennsylvania’s Allegheny River Basin</a:t>
            </a:r>
            <a:r>
              <a:rPr lang="en-US" sz="3200" dirty="0"/>
              <a:t/>
            </a:r>
            <a:br>
              <a:rPr lang="en-US" sz="3200" dirty="0"/>
            </a:br>
            <a:r>
              <a:rPr lang="en-US" sz="6000" dirty="0"/>
              <a:t/>
            </a:r>
            <a:br>
              <a:rPr lang="en-US" sz="6000" dirty="0"/>
            </a:br>
            <a:endParaRPr lang="en-US" sz="6000" dirty="0"/>
          </a:p>
        </p:txBody>
      </p:sp>
      <p:pic>
        <p:nvPicPr>
          <p:cNvPr id="3" name="Picture 2"/>
          <p:cNvPicPr>
            <a:picLocks noChangeAspect="1"/>
          </p:cNvPicPr>
          <p:nvPr/>
        </p:nvPicPr>
        <p:blipFill>
          <a:blip r:embed="rId5"/>
          <a:stretch>
            <a:fillRect/>
          </a:stretch>
        </p:blipFill>
        <p:spPr>
          <a:xfrm>
            <a:off x="2699658" y="187388"/>
            <a:ext cx="6981371" cy="594051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51503651"/>
      </p:ext>
    </p:extLst>
  </p:cSld>
  <p:clrMapOvr>
    <a:masterClrMapping/>
  </p:clrMapOvr>
  <mc:AlternateContent xmlns:mc="http://schemas.openxmlformats.org/markup-compatibility/2006">
    <mc:Choice xmlns:p14="http://schemas.microsoft.com/office/powerpoint/2010/main" Requires="p14">
      <p:transition spd="slow" p14:dur="2000" advTm="67104"/>
    </mc:Choice>
    <mc:Fallback>
      <p:transition spd="slow" advTm="67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Custom 1">
      <a:majorFont>
        <a:latin typeface="Ebrima"/>
        <a:ea typeface=""/>
        <a:cs typeface=""/>
      </a:majorFont>
      <a:minorFont>
        <a:latin typeface="Ebrima"/>
        <a:ea typeface=""/>
        <a:cs typeface=""/>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TM10001103[[fn=Headlines]]</Template>
  <TotalTime>178</TotalTime>
  <Words>3609</Words>
  <Application>Microsoft Office PowerPoint</Application>
  <PresentationFormat>Widescreen</PresentationFormat>
  <Paragraphs>105</Paragraphs>
  <Slides>12</Slides>
  <Notes>10</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Corbel</vt:lpstr>
      <vt:lpstr>Ebrima</vt:lpstr>
      <vt:lpstr>Times New Roman</vt:lpstr>
      <vt:lpstr>Headlines</vt:lpstr>
      <vt:lpstr>Bromide Concentrations in Surface Drinking Water Sources Dealing with Bromide and Brominated Compounds      </vt:lpstr>
      <vt:lpstr>How can bromide be removed from source water?</vt:lpstr>
      <vt:lpstr>Despite a lack of practical bromide removal techniques, the impacts of anthropogenic bromide pollution of source water can be partially mitigated by:</vt:lpstr>
      <vt:lpstr>What options exist to change the disinfection process to prevent brominated compounds in finished drinking water?  </vt:lpstr>
      <vt:lpstr>Membrane bromide and NOM removal methods include reverse osmosis (RO), nanofiltration (NF), electrodialysis (ED), and reverse electrodialysis (RED)  </vt:lpstr>
      <vt:lpstr>Electrochemical bromide removal methods include electrolysis and capacitive deionization (CDI) </vt:lpstr>
      <vt:lpstr>Adsorption bromide and NOM removal methods include layered double hydroxides, double sol-gel, hydrated oxides, activated carbon-ag, silver-doped carbon aerogels, and magnetic ion-exchange resins </vt:lpstr>
      <vt:lpstr>California’s Sacramento-San Joaquin Delta   </vt:lpstr>
      <vt:lpstr>Pennsylvania’s Allegheny River Basin  </vt:lpstr>
      <vt:lpstr>PowerPoint Presentation</vt:lpstr>
      <vt:lpstr>Bromide and Iodide in Western Australia’s Surface Waters    </vt:lpstr>
      <vt:lpstr>PowerPoint Presentation</vt:lpstr>
    </vt:vector>
  </TitlesOfParts>
  <Company>Odum School of Ecology - UGA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Bromide Concentrations in Surface Drinking Water Sources:</dc:title>
  <dc:creator>Krista A Capps</dc:creator>
  <cp:lastModifiedBy>Krista A Capps</cp:lastModifiedBy>
  <cp:revision>34</cp:revision>
  <dcterms:created xsi:type="dcterms:W3CDTF">2019-04-02T15:06:29Z</dcterms:created>
  <dcterms:modified xsi:type="dcterms:W3CDTF">2019-04-19T14:38:07Z</dcterms:modified>
</cp:coreProperties>
</file>