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56" r:id="rId2"/>
    <p:sldId id="260" r:id="rId3"/>
    <p:sldId id="259" r:id="rId4"/>
    <p:sldId id="261" r:id="rId5"/>
    <p:sldId id="263" r:id="rId6"/>
    <p:sldId id="262" r:id="rId7"/>
    <p:sldId id="264" r:id="rId8"/>
    <p:sldId id="265" r:id="rId9"/>
    <p:sldId id="26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48840" autoAdjust="0"/>
  </p:normalViewPr>
  <p:slideViewPr>
    <p:cSldViewPr snapToGrid="0">
      <p:cViewPr varScale="1">
        <p:scale>
          <a:sx n="52" d="100"/>
          <a:sy n="52" d="100"/>
        </p:scale>
        <p:origin x="27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3CD6C0-4A4B-43FA-870F-FF016EA9B94E}" type="datetimeFigureOut">
              <a:rPr lang="en-US" smtClean="0"/>
              <a:t>4/19/2019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3D0614-872D-48ED-99DF-4089FF33F82D}" type="slidenum">
              <a:rPr lang="en-US" smtClean="0"/>
              <a:t>‹#›</a:t>
            </a:fld>
            <a:endParaRPr lang="en-US"/>
          </a:p>
        </p:txBody>
      </p:sp>
    </p:spTree>
    <p:extLst>
      <p:ext uri="{BB962C8B-B14F-4D97-AF65-F5344CB8AC3E}">
        <p14:creationId xmlns:p14="http://schemas.microsoft.com/office/powerpoint/2010/main" val="3472166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small" dirty="0" smtClean="0">
                <a:solidFill>
                  <a:schemeClr val="tx1"/>
                </a:solidFill>
                <a:effectLst/>
                <a:latin typeface="+mn-lt"/>
                <a:ea typeface="+mn-ea"/>
                <a:cs typeface="+mn-cs"/>
              </a:rPr>
              <a:t>What are disinfection by-products?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Disinfection by-products (DBPs) are compounds created unintentionally when halides (bromide and iodine) and other pollutants react with natural organic matter present in source water and disinfectants (chlorine, chloramine, ozone, chlorine dioxide, and UV) during drinking water treatment processes (</a:t>
            </a:r>
            <a:r>
              <a:rPr lang="en-US" sz="1200" kern="1200" dirty="0" err="1" smtClean="0">
                <a:solidFill>
                  <a:schemeClr val="tx1"/>
                </a:solidFill>
                <a:effectLst/>
                <a:latin typeface="+mn-lt"/>
                <a:ea typeface="+mn-ea"/>
                <a:cs typeface="+mn-cs"/>
              </a:rPr>
              <a:t>Charrois</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Hrudey</a:t>
            </a:r>
            <a:r>
              <a:rPr lang="en-US" sz="1200" kern="1200" dirty="0" smtClean="0">
                <a:solidFill>
                  <a:schemeClr val="tx1"/>
                </a:solidFill>
                <a:effectLst/>
                <a:latin typeface="+mn-lt"/>
                <a:ea typeface="+mn-ea"/>
                <a:cs typeface="+mn-cs"/>
              </a:rPr>
              <a:t> 2012). Around 700 DBPs have been discovered worldwide, but only a subset of these have been evaluated for risks to human health (Richardson et al. 2007). Along with bromate and chlorate, the 11 regulated species of DBPs include </a:t>
            </a:r>
            <a:r>
              <a:rPr lang="en-US" sz="1200" kern="1200" dirty="0" err="1" smtClean="0">
                <a:solidFill>
                  <a:schemeClr val="tx1"/>
                </a:solidFill>
                <a:effectLst/>
                <a:latin typeface="+mn-lt"/>
                <a:ea typeface="+mn-ea"/>
                <a:cs typeface="+mn-cs"/>
              </a:rPr>
              <a:t>trihalomethanes</a:t>
            </a:r>
            <a:r>
              <a:rPr lang="en-US" sz="1200" kern="1200" dirty="0" smtClean="0">
                <a:solidFill>
                  <a:schemeClr val="tx1"/>
                </a:solidFill>
                <a:effectLst/>
                <a:latin typeface="+mn-lt"/>
                <a:ea typeface="+mn-ea"/>
                <a:cs typeface="+mn-cs"/>
              </a:rPr>
              <a:t> (referred to as TTHMs or THM4) and </a:t>
            </a:r>
            <a:r>
              <a:rPr lang="en-US" sz="1200" kern="1200" dirty="0" err="1" smtClean="0">
                <a:solidFill>
                  <a:schemeClr val="tx1"/>
                </a:solidFill>
                <a:effectLst/>
                <a:latin typeface="+mn-lt"/>
                <a:ea typeface="+mn-ea"/>
                <a:cs typeface="+mn-cs"/>
              </a:rPr>
              <a:t>haloacetic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accids</a:t>
            </a:r>
            <a:r>
              <a:rPr lang="en-US" sz="1200" kern="1200" dirty="0" smtClean="0">
                <a:solidFill>
                  <a:schemeClr val="tx1"/>
                </a:solidFill>
                <a:effectLst/>
                <a:latin typeface="+mn-lt"/>
                <a:ea typeface="+mn-ea"/>
                <a:cs typeface="+mn-cs"/>
              </a:rPr>
              <a:t> (HAAs or HAA5). There are 4 other bromine-containing </a:t>
            </a:r>
            <a:r>
              <a:rPr lang="en-US" sz="1200" kern="1200" dirty="0" err="1" smtClean="0">
                <a:solidFill>
                  <a:schemeClr val="tx1"/>
                </a:solidFill>
                <a:effectLst/>
                <a:latin typeface="+mn-lt"/>
                <a:ea typeface="+mn-ea"/>
                <a:cs typeface="+mn-cs"/>
              </a:rPr>
              <a:t>haloacetic</a:t>
            </a:r>
            <a:r>
              <a:rPr lang="en-US" sz="1200" kern="1200" dirty="0" smtClean="0">
                <a:solidFill>
                  <a:schemeClr val="tx1"/>
                </a:solidFill>
                <a:effectLst/>
                <a:latin typeface="+mn-lt"/>
                <a:ea typeface="+mn-ea"/>
                <a:cs typeface="+mn-cs"/>
              </a:rPr>
              <a:t> acids that are not regulated but are monitored as a part of HAA6Br and HAA9. The following table from Cortés and Marco (2018) summarizes the major classes of DBP and their occurrence values:</a:t>
            </a:r>
          </a:p>
          <a:p>
            <a:endParaRPr lang="en-US" dirty="0"/>
          </a:p>
        </p:txBody>
      </p:sp>
      <p:sp>
        <p:nvSpPr>
          <p:cNvPr id="4" name="Slide Number Placeholder 3"/>
          <p:cNvSpPr>
            <a:spLocks noGrp="1"/>
          </p:cNvSpPr>
          <p:nvPr>
            <p:ph type="sldNum" sz="quarter" idx="10"/>
          </p:nvPr>
        </p:nvSpPr>
        <p:spPr/>
        <p:txBody>
          <a:bodyPr/>
          <a:lstStyle/>
          <a:p>
            <a:fld id="{8E3D0614-872D-48ED-99DF-4089FF33F82D}" type="slidenum">
              <a:rPr lang="en-US" smtClean="0"/>
              <a:t>2</a:t>
            </a:fld>
            <a:endParaRPr lang="en-US"/>
          </a:p>
        </p:txBody>
      </p:sp>
    </p:spTree>
    <p:extLst>
      <p:ext uri="{BB962C8B-B14F-4D97-AF65-F5344CB8AC3E}">
        <p14:creationId xmlns:p14="http://schemas.microsoft.com/office/powerpoint/2010/main" val="562246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small" dirty="0" smtClean="0">
                <a:solidFill>
                  <a:schemeClr val="tx1"/>
                </a:solidFill>
                <a:effectLst/>
                <a:latin typeface="+mn-lt"/>
                <a:ea typeface="+mn-ea"/>
                <a:cs typeface="+mn-cs"/>
              </a:rPr>
              <a:t>What are disinfection by-products?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Disinfection by-products (DBPs) are compounds created unintentionally when halides (bromide and iodine) and other pollutants react with natural organic matter present in source water and disinfectants (chlorine, chloramine, ozone, chlorine dioxide, and UV) during drinking water treatment processes (</a:t>
            </a:r>
            <a:r>
              <a:rPr lang="en-US" sz="1200" kern="1200" dirty="0" err="1" smtClean="0">
                <a:solidFill>
                  <a:schemeClr val="tx1"/>
                </a:solidFill>
                <a:effectLst/>
                <a:latin typeface="+mn-lt"/>
                <a:ea typeface="+mn-ea"/>
                <a:cs typeface="+mn-cs"/>
              </a:rPr>
              <a:t>Charrois</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Hrudey</a:t>
            </a:r>
            <a:r>
              <a:rPr lang="en-US" sz="1200" kern="1200" dirty="0" smtClean="0">
                <a:solidFill>
                  <a:schemeClr val="tx1"/>
                </a:solidFill>
                <a:effectLst/>
                <a:latin typeface="+mn-lt"/>
                <a:ea typeface="+mn-ea"/>
                <a:cs typeface="+mn-cs"/>
              </a:rPr>
              <a:t> 2012). Around 700 DBPs have been discovered worldwide, but only a subset of these have been evaluated for risks to human health (Richardson et al. 2007). Along with bromate and chlorate, the 11 regulated species of DBPs include </a:t>
            </a:r>
            <a:r>
              <a:rPr lang="en-US" sz="1200" kern="1200" dirty="0" err="1" smtClean="0">
                <a:solidFill>
                  <a:schemeClr val="tx1"/>
                </a:solidFill>
                <a:effectLst/>
                <a:latin typeface="+mn-lt"/>
                <a:ea typeface="+mn-ea"/>
                <a:cs typeface="+mn-cs"/>
              </a:rPr>
              <a:t>trihalomethanes</a:t>
            </a:r>
            <a:r>
              <a:rPr lang="en-US" sz="1200" kern="1200" dirty="0" smtClean="0">
                <a:solidFill>
                  <a:schemeClr val="tx1"/>
                </a:solidFill>
                <a:effectLst/>
                <a:latin typeface="+mn-lt"/>
                <a:ea typeface="+mn-ea"/>
                <a:cs typeface="+mn-cs"/>
              </a:rPr>
              <a:t> (referred to as TTHMs or THM4) and </a:t>
            </a:r>
            <a:r>
              <a:rPr lang="en-US" sz="1200" kern="1200" dirty="0" err="1" smtClean="0">
                <a:solidFill>
                  <a:schemeClr val="tx1"/>
                </a:solidFill>
                <a:effectLst/>
                <a:latin typeface="+mn-lt"/>
                <a:ea typeface="+mn-ea"/>
                <a:cs typeface="+mn-cs"/>
              </a:rPr>
              <a:t>haloacetic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accids</a:t>
            </a:r>
            <a:r>
              <a:rPr lang="en-US" sz="1200" kern="1200" dirty="0" smtClean="0">
                <a:solidFill>
                  <a:schemeClr val="tx1"/>
                </a:solidFill>
                <a:effectLst/>
                <a:latin typeface="+mn-lt"/>
                <a:ea typeface="+mn-ea"/>
                <a:cs typeface="+mn-cs"/>
              </a:rPr>
              <a:t> (HAAs or HAA5). There are 4 other bromine-containing </a:t>
            </a:r>
            <a:r>
              <a:rPr lang="en-US" sz="1200" kern="1200" dirty="0" err="1" smtClean="0">
                <a:solidFill>
                  <a:schemeClr val="tx1"/>
                </a:solidFill>
                <a:effectLst/>
                <a:latin typeface="+mn-lt"/>
                <a:ea typeface="+mn-ea"/>
                <a:cs typeface="+mn-cs"/>
              </a:rPr>
              <a:t>haloacetic</a:t>
            </a:r>
            <a:r>
              <a:rPr lang="en-US" sz="1200" kern="1200" dirty="0" smtClean="0">
                <a:solidFill>
                  <a:schemeClr val="tx1"/>
                </a:solidFill>
                <a:effectLst/>
                <a:latin typeface="+mn-lt"/>
                <a:ea typeface="+mn-ea"/>
                <a:cs typeface="+mn-cs"/>
              </a:rPr>
              <a:t> acids that are not regulated but are monitored as a part of HAA6Br and HAA9. The following table from Cortés and Marco (2018) summarizes the major classes of DBP and their occurrence values:</a:t>
            </a:r>
          </a:p>
          <a:p>
            <a:endParaRPr lang="en-US" dirty="0"/>
          </a:p>
        </p:txBody>
      </p:sp>
      <p:sp>
        <p:nvSpPr>
          <p:cNvPr id="4" name="Slide Number Placeholder 3"/>
          <p:cNvSpPr>
            <a:spLocks noGrp="1"/>
          </p:cNvSpPr>
          <p:nvPr>
            <p:ph type="sldNum" sz="quarter" idx="10"/>
          </p:nvPr>
        </p:nvSpPr>
        <p:spPr/>
        <p:txBody>
          <a:bodyPr/>
          <a:lstStyle/>
          <a:p>
            <a:fld id="{8E3D0614-872D-48ED-99DF-4089FF33F82D}" type="slidenum">
              <a:rPr lang="en-US" smtClean="0"/>
              <a:t>3</a:t>
            </a:fld>
            <a:endParaRPr lang="en-US"/>
          </a:p>
        </p:txBody>
      </p:sp>
    </p:spTree>
    <p:extLst>
      <p:ext uri="{BB962C8B-B14F-4D97-AF65-F5344CB8AC3E}">
        <p14:creationId xmlns:p14="http://schemas.microsoft.com/office/powerpoint/2010/main" val="2703157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small" dirty="0" smtClean="0">
                <a:solidFill>
                  <a:schemeClr val="tx1"/>
                </a:solidFill>
                <a:effectLst/>
                <a:latin typeface="+mn-lt"/>
                <a:ea typeface="+mn-ea"/>
                <a:cs typeface="+mn-cs"/>
              </a:rPr>
              <a:t>What are the processes that create brominated compounds?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During chlorination (disinfection with chlorine), bromide is oxidized to </a:t>
            </a:r>
            <a:r>
              <a:rPr lang="en-US" sz="1200" kern="1200" dirty="0" err="1" smtClean="0">
                <a:solidFill>
                  <a:schemeClr val="tx1"/>
                </a:solidFill>
                <a:effectLst/>
                <a:latin typeface="+mn-lt"/>
                <a:ea typeface="+mn-ea"/>
                <a:cs typeface="+mn-cs"/>
              </a:rPr>
              <a:t>hypobromous</a:t>
            </a:r>
            <a:r>
              <a:rPr lang="en-US" sz="1200" kern="1200" dirty="0" smtClean="0">
                <a:solidFill>
                  <a:schemeClr val="tx1"/>
                </a:solidFill>
                <a:effectLst/>
                <a:latin typeface="+mn-lt"/>
                <a:ea typeface="+mn-ea"/>
                <a:cs typeface="+mn-cs"/>
              </a:rPr>
              <a:t> acid (</a:t>
            </a:r>
            <a:r>
              <a:rPr lang="en-US" sz="1200" kern="1200" dirty="0" err="1" smtClean="0">
                <a:solidFill>
                  <a:schemeClr val="tx1"/>
                </a:solidFill>
                <a:effectLst/>
                <a:latin typeface="+mn-lt"/>
                <a:ea typeface="+mn-ea"/>
                <a:cs typeface="+mn-cs"/>
              </a:rPr>
              <a:t>HOBr</a:t>
            </a:r>
            <a:r>
              <a:rPr lang="en-US" sz="1200" kern="1200" dirty="0" smtClean="0">
                <a:solidFill>
                  <a:schemeClr val="tx1"/>
                </a:solidFill>
                <a:effectLst/>
                <a:latin typeface="+mn-lt"/>
                <a:ea typeface="+mn-ea"/>
                <a:cs typeface="+mn-cs"/>
              </a:rPr>
              <a:t>), which reacts with NOM to form brominated DBPs, including </a:t>
            </a:r>
            <a:r>
              <a:rPr lang="en-US" sz="1200" kern="1200" dirty="0" err="1" smtClean="0">
                <a:solidFill>
                  <a:schemeClr val="tx1"/>
                </a:solidFill>
                <a:effectLst/>
                <a:latin typeface="+mn-lt"/>
                <a:ea typeface="+mn-ea"/>
                <a:cs typeface="+mn-cs"/>
              </a:rPr>
              <a:t>bromoform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trihalomethanes</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haloacetic</a:t>
            </a:r>
            <a:r>
              <a:rPr lang="en-US" sz="1200" kern="1200" dirty="0" smtClean="0">
                <a:solidFill>
                  <a:schemeClr val="tx1"/>
                </a:solidFill>
                <a:effectLst/>
                <a:latin typeface="+mn-lt"/>
                <a:ea typeface="+mn-ea"/>
                <a:cs typeface="+mn-cs"/>
              </a:rPr>
              <a:t> acids (</a:t>
            </a:r>
            <a:r>
              <a:rPr lang="en-US" sz="1200" kern="1200" dirty="0" err="1" smtClean="0">
                <a:solidFill>
                  <a:schemeClr val="tx1"/>
                </a:solidFill>
                <a:effectLst/>
                <a:latin typeface="+mn-lt"/>
                <a:ea typeface="+mn-ea"/>
                <a:cs typeface="+mn-cs"/>
              </a:rPr>
              <a:t>Heeb</a:t>
            </a:r>
            <a:r>
              <a:rPr lang="en-US" sz="1200" kern="1200" dirty="0" smtClean="0">
                <a:solidFill>
                  <a:schemeClr val="tx1"/>
                </a:solidFill>
                <a:effectLst/>
                <a:latin typeface="+mn-lt"/>
                <a:ea typeface="+mn-ea"/>
                <a:cs typeface="+mn-cs"/>
              </a:rPr>
              <a:t> et al. 2014). Alternatively, during </a:t>
            </a:r>
            <a:r>
              <a:rPr lang="en-US" sz="1200" kern="1200" dirty="0" err="1" smtClean="0">
                <a:solidFill>
                  <a:schemeClr val="tx1"/>
                </a:solidFill>
                <a:effectLst/>
                <a:latin typeface="+mn-lt"/>
                <a:ea typeface="+mn-ea"/>
                <a:cs typeface="+mn-cs"/>
              </a:rPr>
              <a:t>ozonation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hypobromous</a:t>
            </a:r>
            <a:r>
              <a:rPr lang="en-US" sz="1200" kern="1200" dirty="0" smtClean="0">
                <a:solidFill>
                  <a:schemeClr val="tx1"/>
                </a:solidFill>
                <a:effectLst/>
                <a:latin typeface="+mn-lt"/>
                <a:ea typeface="+mn-ea"/>
                <a:cs typeface="+mn-cs"/>
              </a:rPr>
              <a:t> reacts with ozone (O</a:t>
            </a:r>
            <a:r>
              <a:rPr lang="en-US" sz="1200" kern="1200" baseline="-25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to primarily form bromate (BrO</a:t>
            </a:r>
            <a:r>
              <a:rPr lang="en-US" sz="1200" kern="1200" baseline="-25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(additional formation reactions discussed in von </a:t>
            </a:r>
            <a:r>
              <a:rPr lang="en-US" sz="1200" kern="1200" dirty="0" err="1" smtClean="0">
                <a:solidFill>
                  <a:schemeClr val="tx1"/>
                </a:solidFill>
                <a:effectLst/>
                <a:latin typeface="+mn-lt"/>
                <a:ea typeface="+mn-ea"/>
                <a:cs typeface="+mn-cs"/>
              </a:rPr>
              <a:t>Gunten</a:t>
            </a:r>
            <a:r>
              <a:rPr lang="en-US" sz="1200" kern="1200" dirty="0" smtClean="0">
                <a:solidFill>
                  <a:schemeClr val="tx1"/>
                </a:solidFill>
                <a:effectLst/>
                <a:latin typeface="+mn-lt"/>
                <a:ea typeface="+mn-ea"/>
                <a:cs typeface="+mn-cs"/>
              </a:rPr>
              <a:t> 2003). Thus, depending on which types of disinfectants are used and the characteristics of the natural organic matter present in the source water, there are several processes that can create brominated DBPs (</a:t>
            </a:r>
            <a:r>
              <a:rPr lang="en-US" sz="1200" kern="1200" dirty="0" err="1" smtClean="0">
                <a:solidFill>
                  <a:schemeClr val="tx1"/>
                </a:solidFill>
                <a:effectLst/>
                <a:latin typeface="+mn-lt"/>
                <a:ea typeface="+mn-ea"/>
                <a:cs typeface="+mn-cs"/>
              </a:rPr>
              <a:t>Heeb</a:t>
            </a:r>
            <a:r>
              <a:rPr lang="en-US" sz="1200" kern="1200" dirty="0" smtClean="0">
                <a:solidFill>
                  <a:schemeClr val="tx1"/>
                </a:solidFill>
                <a:effectLst/>
                <a:latin typeface="+mn-lt"/>
                <a:ea typeface="+mn-ea"/>
                <a:cs typeface="+mn-cs"/>
              </a:rPr>
              <a:t> et al. 2014). As summarized in </a:t>
            </a:r>
            <a:r>
              <a:rPr lang="en-US" sz="1200" kern="1200" dirty="0" err="1" smtClean="0">
                <a:solidFill>
                  <a:schemeClr val="tx1"/>
                </a:solidFill>
                <a:effectLst/>
                <a:latin typeface="+mn-lt"/>
                <a:ea typeface="+mn-ea"/>
                <a:cs typeface="+mn-cs"/>
              </a:rPr>
              <a:t>Regli</a:t>
            </a:r>
            <a:r>
              <a:rPr lang="en-US" sz="1200" kern="1200" dirty="0" smtClean="0">
                <a:solidFill>
                  <a:schemeClr val="tx1"/>
                </a:solidFill>
                <a:effectLst/>
                <a:latin typeface="+mn-lt"/>
                <a:ea typeface="+mn-ea"/>
                <a:cs typeface="+mn-cs"/>
              </a:rPr>
              <a:t> et al. (2015), elevated bromide in source waters leads to brominated DBP formation following chlorination (Krasner et al. 1989, Petri et al. 1997, </a:t>
            </a:r>
            <a:r>
              <a:rPr lang="en-US" sz="1200" kern="1200" dirty="0" err="1" smtClean="0">
                <a:solidFill>
                  <a:schemeClr val="tx1"/>
                </a:solidFill>
                <a:effectLst/>
                <a:latin typeface="+mn-lt"/>
                <a:ea typeface="+mn-ea"/>
                <a:cs typeface="+mn-cs"/>
              </a:rPr>
              <a:t>Obolensky</a:t>
            </a:r>
            <a:r>
              <a:rPr lang="en-US" sz="1200" kern="1200" dirty="0" smtClean="0">
                <a:solidFill>
                  <a:schemeClr val="tx1"/>
                </a:solidFill>
                <a:effectLst/>
                <a:latin typeface="+mn-lt"/>
                <a:ea typeface="+mn-ea"/>
                <a:cs typeface="+mn-cs"/>
              </a:rPr>
              <a:t> and Singer 2005), </a:t>
            </a:r>
            <a:r>
              <a:rPr lang="en-US" sz="1200" kern="1200" dirty="0" err="1" smtClean="0">
                <a:solidFill>
                  <a:schemeClr val="tx1"/>
                </a:solidFill>
                <a:effectLst/>
                <a:latin typeface="+mn-lt"/>
                <a:ea typeface="+mn-ea"/>
                <a:cs typeface="+mn-cs"/>
              </a:rPr>
              <a:t>chloramination</a:t>
            </a:r>
            <a:r>
              <a:rPr lang="en-US" sz="1200" kern="1200" dirty="0" smtClean="0">
                <a:solidFill>
                  <a:schemeClr val="tx1"/>
                </a:solidFill>
                <a:effectLst/>
                <a:latin typeface="+mn-lt"/>
                <a:ea typeface="+mn-ea"/>
                <a:cs typeface="+mn-cs"/>
              </a:rPr>
              <a:t> (Diehl et al. 2000), </a:t>
            </a:r>
            <a:r>
              <a:rPr lang="en-US" sz="1200" kern="1200" dirty="0" err="1" smtClean="0">
                <a:solidFill>
                  <a:schemeClr val="tx1"/>
                </a:solidFill>
                <a:effectLst/>
                <a:latin typeface="+mn-lt"/>
                <a:ea typeface="+mn-ea"/>
                <a:cs typeface="+mn-cs"/>
              </a:rPr>
              <a:t>ozonation</a:t>
            </a:r>
            <a:r>
              <a:rPr lang="en-US" sz="1200" kern="1200" dirty="0" smtClean="0">
                <a:solidFill>
                  <a:schemeClr val="tx1"/>
                </a:solidFill>
                <a:effectLst/>
                <a:latin typeface="+mn-lt"/>
                <a:ea typeface="+mn-ea"/>
                <a:cs typeface="+mn-cs"/>
              </a:rPr>
              <a:t> (Richardson et al. 1999), disinfection with chlorine dioxide (Richardson et al. 2003), and combinations of these disinfects through a variety of chemical reactions. Detailed descriptions of chemical reactions that create brominated DBPs can be found in von </a:t>
            </a:r>
            <a:r>
              <a:rPr lang="en-US" sz="1200" kern="1200" dirty="0" err="1" smtClean="0">
                <a:solidFill>
                  <a:schemeClr val="tx1"/>
                </a:solidFill>
                <a:effectLst/>
                <a:latin typeface="+mn-lt"/>
                <a:ea typeface="+mn-ea"/>
                <a:cs typeface="+mn-cs"/>
              </a:rPr>
              <a:t>Gunten</a:t>
            </a:r>
            <a:r>
              <a:rPr lang="en-US" sz="1200" kern="1200" dirty="0" smtClean="0">
                <a:solidFill>
                  <a:schemeClr val="tx1"/>
                </a:solidFill>
                <a:effectLst/>
                <a:latin typeface="+mn-lt"/>
                <a:ea typeface="+mn-ea"/>
                <a:cs typeface="+mn-cs"/>
              </a:rPr>
              <a:t> 2003, </a:t>
            </a:r>
            <a:r>
              <a:rPr lang="en-US" sz="1200" kern="1200" dirty="0" err="1" smtClean="0">
                <a:solidFill>
                  <a:schemeClr val="tx1"/>
                </a:solidFill>
                <a:effectLst/>
                <a:latin typeface="+mn-lt"/>
                <a:ea typeface="+mn-ea"/>
                <a:cs typeface="+mn-cs"/>
              </a:rPr>
              <a:t>Heeb</a:t>
            </a:r>
            <a:r>
              <a:rPr lang="en-US" sz="1200" kern="1200" dirty="0" smtClean="0">
                <a:solidFill>
                  <a:schemeClr val="tx1"/>
                </a:solidFill>
                <a:effectLst/>
                <a:latin typeface="+mn-lt"/>
                <a:ea typeface="+mn-ea"/>
                <a:cs typeface="+mn-cs"/>
              </a:rPr>
              <a:t> et al. 2014, Sharma et al. 2014.</a:t>
            </a:r>
          </a:p>
          <a:p>
            <a:endParaRPr lang="en-US" dirty="0"/>
          </a:p>
        </p:txBody>
      </p:sp>
      <p:sp>
        <p:nvSpPr>
          <p:cNvPr id="4" name="Slide Number Placeholder 3"/>
          <p:cNvSpPr>
            <a:spLocks noGrp="1"/>
          </p:cNvSpPr>
          <p:nvPr>
            <p:ph type="sldNum" sz="quarter" idx="10"/>
          </p:nvPr>
        </p:nvSpPr>
        <p:spPr/>
        <p:txBody>
          <a:bodyPr/>
          <a:lstStyle/>
          <a:p>
            <a:fld id="{8E3D0614-872D-48ED-99DF-4089FF33F82D}" type="slidenum">
              <a:rPr lang="en-US" smtClean="0"/>
              <a:t>4</a:t>
            </a:fld>
            <a:endParaRPr lang="en-US"/>
          </a:p>
        </p:txBody>
      </p:sp>
    </p:spTree>
    <p:extLst>
      <p:ext uri="{BB962C8B-B14F-4D97-AF65-F5344CB8AC3E}">
        <p14:creationId xmlns:p14="http://schemas.microsoft.com/office/powerpoint/2010/main" val="3354936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small" dirty="0" smtClean="0">
                <a:solidFill>
                  <a:schemeClr val="tx1"/>
                </a:solidFill>
                <a:effectLst/>
                <a:latin typeface="+mn-lt"/>
                <a:ea typeface="+mn-ea"/>
                <a:cs typeface="+mn-cs"/>
              </a:rPr>
              <a:t>What are the human health risks to exposure?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Bromide in itself is not a risk to human or ecosystem health when present in source water (WHO 2009). The levels of bromide that are toxic to humans and other species are much higher than most natural environmental bromide concentrations. In fact, since natural background levels of bromide are so low in the environment (except in seawater, shales, and coastal groundwater and soils), bromide has been regularly used in environmental studies as a nonreactive tracer to study water and solute movement in soils (</a:t>
            </a:r>
            <a:r>
              <a:rPr lang="en-US" sz="1200" kern="1200" dirty="0" err="1" smtClean="0">
                <a:solidFill>
                  <a:schemeClr val="tx1"/>
                </a:solidFill>
                <a:effectLst/>
                <a:latin typeface="+mn-lt"/>
                <a:ea typeface="+mn-ea"/>
                <a:cs typeface="+mn-cs"/>
              </a:rPr>
              <a:t>Flury</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Papritz</a:t>
            </a:r>
            <a:r>
              <a:rPr lang="en-US" sz="1200" kern="1200" dirty="0" smtClean="0">
                <a:solidFill>
                  <a:schemeClr val="tx1"/>
                </a:solidFill>
                <a:effectLst/>
                <a:latin typeface="+mn-lt"/>
                <a:ea typeface="+mn-ea"/>
                <a:cs typeface="+mn-cs"/>
              </a:rPr>
              <a:t> 1993).</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contrast, the brominated DBPs formed when bromide reacts with natural organic matter present in source water and chemical oxidants during drinking water decontamination processes may represent serious risks to human health (Rook 1974, </a:t>
            </a:r>
            <a:r>
              <a:rPr lang="en-US" sz="1200" kern="1200" dirty="0" err="1" smtClean="0">
                <a:solidFill>
                  <a:schemeClr val="tx1"/>
                </a:solidFill>
                <a:effectLst/>
                <a:latin typeface="+mn-lt"/>
                <a:ea typeface="+mn-ea"/>
                <a:cs typeface="+mn-cs"/>
              </a:rPr>
              <a:t>Charrois</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Hrudey</a:t>
            </a:r>
            <a:r>
              <a:rPr lang="en-US" sz="1200" kern="1200" dirty="0" smtClean="0">
                <a:solidFill>
                  <a:schemeClr val="tx1"/>
                </a:solidFill>
                <a:effectLst/>
                <a:latin typeface="+mn-lt"/>
                <a:ea typeface="+mn-ea"/>
                <a:cs typeface="+mn-cs"/>
              </a:rPr>
              <a:t> 2012). Across all classes of DBPs, toxicological studies using a variety of </a:t>
            </a:r>
            <a:r>
              <a:rPr lang="en-US" sz="1200" i="1" kern="1200" dirty="0" smtClean="0">
                <a:solidFill>
                  <a:schemeClr val="tx1"/>
                </a:solidFill>
                <a:effectLst/>
                <a:latin typeface="+mn-lt"/>
                <a:ea typeface="+mn-ea"/>
                <a:cs typeface="+mn-cs"/>
              </a:rPr>
              <a:t>in vitro</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Salmonella </a:t>
            </a:r>
            <a:r>
              <a:rPr lang="en-US" sz="1200" i="1" kern="1200" dirty="0" err="1" smtClean="0">
                <a:solidFill>
                  <a:schemeClr val="tx1"/>
                </a:solidFill>
                <a:effectLst/>
                <a:latin typeface="+mn-lt"/>
                <a:ea typeface="+mn-ea"/>
                <a:cs typeface="+mn-cs"/>
              </a:rPr>
              <a:t>typhimurium</a:t>
            </a:r>
            <a:r>
              <a:rPr lang="en-US" sz="1200" kern="1200" dirty="0" smtClean="0">
                <a:solidFill>
                  <a:schemeClr val="tx1"/>
                </a:solidFill>
                <a:effectLst/>
                <a:latin typeface="+mn-lt"/>
                <a:ea typeface="+mn-ea"/>
                <a:cs typeface="+mn-cs"/>
              </a:rPr>
              <a:t> and Chinese hamster ovary assays) and </a:t>
            </a:r>
            <a:r>
              <a:rPr lang="en-US" sz="1200" i="1" kern="1200" dirty="0" smtClean="0">
                <a:solidFill>
                  <a:schemeClr val="tx1"/>
                </a:solidFill>
                <a:effectLst/>
                <a:latin typeface="+mn-lt"/>
                <a:ea typeface="+mn-ea"/>
                <a:cs typeface="+mn-cs"/>
              </a:rPr>
              <a:t>in vivo</a:t>
            </a:r>
            <a:r>
              <a:rPr lang="en-US" sz="1200" kern="1200" dirty="0" smtClean="0">
                <a:solidFill>
                  <a:schemeClr val="tx1"/>
                </a:solidFill>
                <a:effectLst/>
                <a:latin typeface="+mn-lt"/>
                <a:ea typeface="+mn-ea"/>
                <a:cs typeface="+mn-cs"/>
              </a:rPr>
              <a:t> (rodent and fish bioassays), indicate cytotoxic, neurotoxic, mutagenic, genotoxic, carcinogenic, and teratogenic consequences of DBP exposure (Reviewed in Richardson et al. 2007). The following table from Richardson et al. (2007) summarizes toxicological findings for the regulated DBPs:</a:t>
            </a:r>
          </a:p>
          <a:p>
            <a:endParaRPr lang="en-US" dirty="0"/>
          </a:p>
        </p:txBody>
      </p:sp>
      <p:sp>
        <p:nvSpPr>
          <p:cNvPr id="4" name="Slide Number Placeholder 3"/>
          <p:cNvSpPr>
            <a:spLocks noGrp="1"/>
          </p:cNvSpPr>
          <p:nvPr>
            <p:ph type="sldNum" sz="quarter" idx="10"/>
          </p:nvPr>
        </p:nvSpPr>
        <p:spPr/>
        <p:txBody>
          <a:bodyPr/>
          <a:lstStyle/>
          <a:p>
            <a:fld id="{8E3D0614-872D-48ED-99DF-4089FF33F82D}" type="slidenum">
              <a:rPr lang="en-US" smtClean="0"/>
              <a:t>5</a:t>
            </a:fld>
            <a:endParaRPr lang="en-US"/>
          </a:p>
        </p:txBody>
      </p:sp>
    </p:spTree>
    <p:extLst>
      <p:ext uri="{BB962C8B-B14F-4D97-AF65-F5344CB8AC3E}">
        <p14:creationId xmlns:p14="http://schemas.microsoft.com/office/powerpoint/2010/main" val="736661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small" dirty="0" smtClean="0">
                <a:solidFill>
                  <a:schemeClr val="tx1"/>
                </a:solidFill>
                <a:effectLst/>
                <a:latin typeface="+mn-lt"/>
                <a:ea typeface="+mn-ea"/>
                <a:cs typeface="+mn-cs"/>
              </a:rPr>
              <a:t>What are the human health risks to exposure?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contrast, the brominated DBPs formed when bromide reacts with natural organic matter present in source water and chemical oxidants during drinking water decontamination processes may represent serious risks to human health (Rook 1974, </a:t>
            </a:r>
            <a:r>
              <a:rPr lang="en-US" sz="1200" kern="1200" dirty="0" err="1" smtClean="0">
                <a:solidFill>
                  <a:schemeClr val="tx1"/>
                </a:solidFill>
                <a:effectLst/>
                <a:latin typeface="+mn-lt"/>
                <a:ea typeface="+mn-ea"/>
                <a:cs typeface="+mn-cs"/>
              </a:rPr>
              <a:t>Charrois</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Hrudey</a:t>
            </a:r>
            <a:r>
              <a:rPr lang="en-US" sz="1200" kern="1200" dirty="0" smtClean="0">
                <a:solidFill>
                  <a:schemeClr val="tx1"/>
                </a:solidFill>
                <a:effectLst/>
                <a:latin typeface="+mn-lt"/>
                <a:ea typeface="+mn-ea"/>
                <a:cs typeface="+mn-cs"/>
              </a:rPr>
              <a:t> 2012). Across all classes of DBPs, toxicological studies using a variety of </a:t>
            </a:r>
            <a:r>
              <a:rPr lang="en-US" sz="1200" i="1" kern="1200" dirty="0" smtClean="0">
                <a:solidFill>
                  <a:schemeClr val="tx1"/>
                </a:solidFill>
                <a:effectLst/>
                <a:latin typeface="+mn-lt"/>
                <a:ea typeface="+mn-ea"/>
                <a:cs typeface="+mn-cs"/>
              </a:rPr>
              <a:t>in vitro</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Salmonella </a:t>
            </a:r>
            <a:r>
              <a:rPr lang="en-US" sz="1200" i="1" kern="1200" dirty="0" err="1" smtClean="0">
                <a:solidFill>
                  <a:schemeClr val="tx1"/>
                </a:solidFill>
                <a:effectLst/>
                <a:latin typeface="+mn-lt"/>
                <a:ea typeface="+mn-ea"/>
                <a:cs typeface="+mn-cs"/>
              </a:rPr>
              <a:t>typhimurium</a:t>
            </a:r>
            <a:r>
              <a:rPr lang="en-US" sz="1200" kern="1200" dirty="0" smtClean="0">
                <a:solidFill>
                  <a:schemeClr val="tx1"/>
                </a:solidFill>
                <a:effectLst/>
                <a:latin typeface="+mn-lt"/>
                <a:ea typeface="+mn-ea"/>
                <a:cs typeface="+mn-cs"/>
              </a:rPr>
              <a:t> and Chinese hamster ovary assays) and </a:t>
            </a:r>
            <a:r>
              <a:rPr lang="en-US" sz="1200" i="1" kern="1200" dirty="0" smtClean="0">
                <a:solidFill>
                  <a:schemeClr val="tx1"/>
                </a:solidFill>
                <a:effectLst/>
                <a:latin typeface="+mn-lt"/>
                <a:ea typeface="+mn-ea"/>
                <a:cs typeface="+mn-cs"/>
              </a:rPr>
              <a:t>in vivo</a:t>
            </a:r>
            <a:r>
              <a:rPr lang="en-US" sz="1200" kern="1200" dirty="0" smtClean="0">
                <a:solidFill>
                  <a:schemeClr val="tx1"/>
                </a:solidFill>
                <a:effectLst/>
                <a:latin typeface="+mn-lt"/>
                <a:ea typeface="+mn-ea"/>
                <a:cs typeface="+mn-cs"/>
              </a:rPr>
              <a:t> (rodent and fish bioassays), indicate cytotoxic, neurotoxic, mutagenic, genotoxic, carcinogenic, and teratogenic consequences of DBP exposure (Reviewed in Richardson et al. 2007). The following table from Richardson et al. (2007) summarizes toxicological findings for the regulated DBPs:</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Regulated and unregulated brominated DBPs are particularly concerning because they are more carcinogenic than their chlorinated analogs in animal studies (Wagner and </a:t>
            </a:r>
            <a:r>
              <a:rPr lang="en-US" sz="1200" kern="1200" dirty="0" err="1" smtClean="0">
                <a:solidFill>
                  <a:schemeClr val="tx1"/>
                </a:solidFill>
                <a:effectLst/>
                <a:latin typeface="+mn-lt"/>
                <a:ea typeface="+mn-ea"/>
                <a:cs typeface="+mn-cs"/>
              </a:rPr>
              <a:t>Plewa</a:t>
            </a:r>
            <a:r>
              <a:rPr lang="en-US" sz="1200" kern="1200" dirty="0" smtClean="0">
                <a:solidFill>
                  <a:schemeClr val="tx1"/>
                </a:solidFill>
                <a:effectLst/>
                <a:latin typeface="+mn-lt"/>
                <a:ea typeface="+mn-ea"/>
                <a:cs typeface="+mn-cs"/>
              </a:rPr>
              <a:t> 2017). It is important to note that a growing number of toxicological studies show that emerging DBPs containing iodine and nitrogen are even more carcinogenic and cytotoxic than brominated DBPs, although they are typically present in finished drinking water at much lower quantities (Wagner and </a:t>
            </a:r>
            <a:r>
              <a:rPr lang="en-US" sz="1200" kern="1200" dirty="0" err="1" smtClean="0">
                <a:solidFill>
                  <a:schemeClr val="tx1"/>
                </a:solidFill>
                <a:effectLst/>
                <a:latin typeface="+mn-lt"/>
                <a:ea typeface="+mn-ea"/>
                <a:cs typeface="+mn-cs"/>
              </a:rPr>
              <a:t>Plewa</a:t>
            </a:r>
            <a:r>
              <a:rPr lang="en-US" sz="1200" kern="1200" dirty="0" smtClean="0">
                <a:solidFill>
                  <a:schemeClr val="tx1"/>
                </a:solidFill>
                <a:effectLst/>
                <a:latin typeface="+mn-lt"/>
                <a:ea typeface="+mn-ea"/>
                <a:cs typeface="+mn-cs"/>
              </a:rPr>
              <a:t> 2017).</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E3D0614-872D-48ED-99DF-4089FF33F82D}" type="slidenum">
              <a:rPr lang="en-US" smtClean="0"/>
              <a:t>6</a:t>
            </a:fld>
            <a:endParaRPr lang="en-US"/>
          </a:p>
        </p:txBody>
      </p:sp>
    </p:spTree>
    <p:extLst>
      <p:ext uri="{BB962C8B-B14F-4D97-AF65-F5344CB8AC3E}">
        <p14:creationId xmlns:p14="http://schemas.microsoft.com/office/powerpoint/2010/main" val="3538110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small" dirty="0" smtClean="0">
                <a:solidFill>
                  <a:schemeClr val="tx1"/>
                </a:solidFill>
                <a:effectLst/>
                <a:latin typeface="+mn-lt"/>
                <a:ea typeface="+mn-ea"/>
                <a:cs typeface="+mn-cs"/>
              </a:rPr>
              <a:t>What are the human health risks to exposure?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Since the 1980s, several epidemiological studies have investigated whether exposure to DBPs in chlorinated water is associated with negative human health consequences, including cancer and reproductive effects (</a:t>
            </a:r>
            <a:r>
              <a:rPr lang="en-US" sz="1200" kern="1200" dirty="0" err="1" smtClean="0">
                <a:solidFill>
                  <a:schemeClr val="tx1"/>
                </a:solidFill>
                <a:effectLst/>
                <a:latin typeface="+mn-lt"/>
                <a:ea typeface="+mn-ea"/>
                <a:cs typeface="+mn-cs"/>
              </a:rPr>
              <a:t>Charrois</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Hrudey</a:t>
            </a:r>
            <a:r>
              <a:rPr lang="en-US" sz="1200" kern="1200" dirty="0" smtClean="0">
                <a:solidFill>
                  <a:schemeClr val="tx1"/>
                </a:solidFill>
                <a:effectLst/>
                <a:latin typeface="+mn-lt"/>
                <a:ea typeface="+mn-ea"/>
                <a:cs typeface="+mn-cs"/>
              </a:rPr>
              <a:t> 2012, </a:t>
            </a:r>
            <a:r>
              <a:rPr lang="en-US" sz="1200" kern="1200" dirty="0" err="1" smtClean="0">
                <a:solidFill>
                  <a:schemeClr val="tx1"/>
                </a:solidFill>
                <a:effectLst/>
                <a:latin typeface="+mn-lt"/>
                <a:ea typeface="+mn-ea"/>
                <a:cs typeface="+mn-cs"/>
              </a:rPr>
              <a:t>Grellier</a:t>
            </a:r>
            <a:r>
              <a:rPr lang="en-US" sz="1200" kern="1200" dirty="0" smtClean="0">
                <a:solidFill>
                  <a:schemeClr val="tx1"/>
                </a:solidFill>
                <a:effectLst/>
                <a:latin typeface="+mn-lt"/>
                <a:ea typeface="+mn-ea"/>
                <a:cs typeface="+mn-cs"/>
              </a:rPr>
              <a:t> et al. 2015, Villanueva et al. 2015). There is consistent evidence from individual studies and meta-analyses of an association between urinary bladder cancer and DBP exposure, typically measured as </a:t>
            </a:r>
            <a:r>
              <a:rPr lang="en-US" sz="1200" kern="1200" dirty="0" err="1" smtClean="0">
                <a:solidFill>
                  <a:schemeClr val="tx1"/>
                </a:solidFill>
                <a:effectLst/>
                <a:latin typeface="+mn-lt"/>
                <a:ea typeface="+mn-ea"/>
                <a:cs typeface="+mn-cs"/>
              </a:rPr>
              <a:t>trihalomethane</a:t>
            </a:r>
            <a:r>
              <a:rPr lang="en-US" sz="1200" kern="1200" dirty="0" smtClean="0">
                <a:solidFill>
                  <a:schemeClr val="tx1"/>
                </a:solidFill>
                <a:effectLst/>
                <a:latin typeface="+mn-lt"/>
                <a:ea typeface="+mn-ea"/>
                <a:cs typeface="+mn-cs"/>
              </a:rPr>
              <a:t> (THM) or </a:t>
            </a:r>
            <a:r>
              <a:rPr lang="en-US" sz="1200" kern="1200" dirty="0" err="1" smtClean="0">
                <a:solidFill>
                  <a:schemeClr val="tx1"/>
                </a:solidFill>
                <a:effectLst/>
                <a:latin typeface="+mn-lt"/>
                <a:ea typeface="+mn-ea"/>
                <a:cs typeface="+mn-cs"/>
              </a:rPr>
              <a:t>halocetic</a:t>
            </a:r>
            <a:r>
              <a:rPr lang="en-US" sz="1200" kern="1200" dirty="0" smtClean="0">
                <a:solidFill>
                  <a:schemeClr val="tx1"/>
                </a:solidFill>
                <a:effectLst/>
                <a:latin typeface="+mn-lt"/>
                <a:ea typeface="+mn-ea"/>
                <a:cs typeface="+mn-cs"/>
              </a:rPr>
              <a:t> acid (HAA) concentration (Villanueva et al. 2003, 2004, </a:t>
            </a:r>
            <a:r>
              <a:rPr lang="en-US" sz="1200" kern="1200" dirty="0" err="1" smtClean="0">
                <a:solidFill>
                  <a:schemeClr val="tx1"/>
                </a:solidFill>
                <a:effectLst/>
                <a:latin typeface="+mn-lt"/>
                <a:ea typeface="+mn-ea"/>
                <a:cs typeface="+mn-cs"/>
              </a:rPr>
              <a:t>Costet</a:t>
            </a:r>
            <a:r>
              <a:rPr lang="en-US" sz="1200" kern="1200" dirty="0" smtClean="0">
                <a:solidFill>
                  <a:schemeClr val="tx1"/>
                </a:solidFill>
                <a:effectLst/>
                <a:latin typeface="+mn-lt"/>
                <a:ea typeface="+mn-ea"/>
                <a:cs typeface="+mn-cs"/>
              </a:rPr>
              <a:t> et al. 2011). It is important to note that a mechanism for THMs or HAAs to contribute to bladder cancer has not been identified and therefore support for a causal relationship between THMs or HAAs and bladder cancer is weak (</a:t>
            </a:r>
            <a:r>
              <a:rPr lang="en-US" sz="1200" kern="1200" dirty="0" err="1" smtClean="0">
                <a:solidFill>
                  <a:schemeClr val="tx1"/>
                </a:solidFill>
                <a:effectLst/>
                <a:latin typeface="+mn-lt"/>
                <a:ea typeface="+mn-ea"/>
                <a:cs typeface="+mn-cs"/>
              </a:rPr>
              <a:t>Charrois</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Hrudey</a:t>
            </a:r>
            <a:r>
              <a:rPr lang="en-US" sz="1200" kern="1200" dirty="0" smtClean="0">
                <a:solidFill>
                  <a:schemeClr val="tx1"/>
                </a:solidFill>
                <a:effectLst/>
                <a:latin typeface="+mn-lt"/>
                <a:ea typeface="+mn-ea"/>
                <a:cs typeface="+mn-cs"/>
              </a:rPr>
              <a:t> 2012). Nevertheless, the consistent association of chlorinated water consumption with urinary bladder cancer is a cause for concern and more research is necessary to identify the classes or species of DBPs driving this relationship (</a:t>
            </a:r>
            <a:r>
              <a:rPr lang="en-US" sz="1200" kern="1200" dirty="0" err="1" smtClean="0">
                <a:solidFill>
                  <a:schemeClr val="tx1"/>
                </a:solidFill>
                <a:effectLst/>
                <a:latin typeface="+mn-lt"/>
                <a:ea typeface="+mn-ea"/>
                <a:cs typeface="+mn-cs"/>
              </a:rPr>
              <a:t>Charrois</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Hrudey</a:t>
            </a:r>
            <a:r>
              <a:rPr lang="en-US" sz="1200" kern="1200" dirty="0" smtClean="0">
                <a:solidFill>
                  <a:schemeClr val="tx1"/>
                </a:solidFill>
                <a:effectLst/>
                <a:latin typeface="+mn-lt"/>
                <a:ea typeface="+mn-ea"/>
                <a:cs typeface="+mn-cs"/>
              </a:rPr>
              <a:t> 2012). Several studies have looked for associations between DBP exposure and colon (Doyle et al. 1997, King et al. 2000) and rectal (Hildesheim et al. 1998, </a:t>
            </a:r>
            <a:r>
              <a:rPr lang="en-US" sz="1200" kern="1200" dirty="0" err="1" smtClean="0">
                <a:solidFill>
                  <a:schemeClr val="tx1"/>
                </a:solidFill>
                <a:effectLst/>
                <a:latin typeface="+mn-lt"/>
                <a:ea typeface="+mn-ea"/>
                <a:cs typeface="+mn-cs"/>
              </a:rPr>
              <a:t>Bove</a:t>
            </a:r>
            <a:r>
              <a:rPr lang="en-US" sz="1200" kern="1200" dirty="0" smtClean="0">
                <a:solidFill>
                  <a:schemeClr val="tx1"/>
                </a:solidFill>
                <a:effectLst/>
                <a:latin typeface="+mn-lt"/>
                <a:ea typeface="+mn-ea"/>
                <a:cs typeface="+mn-cs"/>
              </a:rPr>
              <a:t> et al. 2007) cancer, but results between studies are inconsistent, so this relationship is considered inconclusive (Rahman et al. 2010). Further, recent critical reviews have highlighted methodological problems that limit confidence in the findings of these studies (</a:t>
            </a:r>
            <a:r>
              <a:rPr lang="en-US" sz="1200" kern="1200" dirty="0" err="1" smtClean="0">
                <a:solidFill>
                  <a:schemeClr val="tx1"/>
                </a:solidFill>
                <a:effectLst/>
                <a:latin typeface="+mn-lt"/>
                <a:ea typeface="+mn-ea"/>
                <a:cs typeface="+mn-cs"/>
              </a:rPr>
              <a:t>Charrois</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Hrudey</a:t>
            </a:r>
            <a:r>
              <a:rPr lang="en-US" sz="1200" kern="1200" dirty="0" smtClean="0">
                <a:solidFill>
                  <a:schemeClr val="tx1"/>
                </a:solidFill>
                <a:effectLst/>
                <a:latin typeface="+mn-lt"/>
                <a:ea typeface="+mn-ea"/>
                <a:cs typeface="+mn-cs"/>
              </a:rPr>
              <a:t> 2012, </a:t>
            </a:r>
            <a:r>
              <a:rPr lang="en-US" sz="1200" kern="1200" dirty="0" err="1" smtClean="0">
                <a:solidFill>
                  <a:schemeClr val="tx1"/>
                </a:solidFill>
                <a:effectLst/>
                <a:latin typeface="+mn-lt"/>
                <a:ea typeface="+mn-ea"/>
                <a:cs typeface="+mn-cs"/>
              </a:rPr>
              <a:t>Grellier</a:t>
            </a:r>
            <a:r>
              <a:rPr lang="en-US" sz="1200" kern="1200" dirty="0" smtClean="0">
                <a:solidFill>
                  <a:schemeClr val="tx1"/>
                </a:solidFill>
                <a:effectLst/>
                <a:latin typeface="+mn-lt"/>
                <a:ea typeface="+mn-ea"/>
                <a:cs typeface="+mn-cs"/>
              </a:rPr>
              <a:t> et al. 2015).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Studies investigating the adverse effects of DBP exposure (again, typically measured as THM or HAA concentration) on fertility, pregnancy, and fetal development have yielded inconsistent and controversial results (</a:t>
            </a:r>
            <a:r>
              <a:rPr lang="en-US" sz="1200" kern="1200" dirty="0" err="1" smtClean="0">
                <a:solidFill>
                  <a:schemeClr val="tx1"/>
                </a:solidFill>
                <a:effectLst/>
                <a:latin typeface="+mn-lt"/>
                <a:ea typeface="+mn-ea"/>
                <a:cs typeface="+mn-cs"/>
              </a:rPr>
              <a:t>Nieuwenhuijsen</a:t>
            </a:r>
            <a:r>
              <a:rPr lang="en-US" sz="1200" kern="1200" dirty="0" smtClean="0">
                <a:solidFill>
                  <a:schemeClr val="tx1"/>
                </a:solidFill>
                <a:effectLst/>
                <a:latin typeface="+mn-lt"/>
                <a:ea typeface="+mn-ea"/>
                <a:cs typeface="+mn-cs"/>
              </a:rPr>
              <a:t> et al. 2009, 2010, </a:t>
            </a:r>
            <a:r>
              <a:rPr lang="en-US" sz="1200" kern="1200" dirty="0" err="1" smtClean="0">
                <a:solidFill>
                  <a:schemeClr val="tx1"/>
                </a:solidFill>
                <a:effectLst/>
                <a:latin typeface="+mn-lt"/>
                <a:ea typeface="+mn-ea"/>
                <a:cs typeface="+mn-cs"/>
              </a:rPr>
              <a:t>Mitra</a:t>
            </a:r>
            <a:r>
              <a:rPr lang="en-US" sz="1200" kern="1200" dirty="0" smtClean="0">
                <a:solidFill>
                  <a:schemeClr val="tx1"/>
                </a:solidFill>
                <a:effectLst/>
                <a:latin typeface="+mn-lt"/>
                <a:ea typeface="+mn-ea"/>
                <a:cs typeface="+mn-cs"/>
              </a:rPr>
              <a:t> et al. 2009, </a:t>
            </a:r>
            <a:r>
              <a:rPr lang="en-US" sz="1200" kern="1200" dirty="0" err="1" smtClean="0">
                <a:solidFill>
                  <a:schemeClr val="tx1"/>
                </a:solidFill>
                <a:effectLst/>
                <a:latin typeface="+mn-lt"/>
                <a:ea typeface="+mn-ea"/>
                <a:cs typeface="+mn-cs"/>
              </a:rPr>
              <a:t>Grellier</a:t>
            </a:r>
            <a:r>
              <a:rPr lang="en-US" sz="1200" kern="1200" dirty="0" smtClean="0">
                <a:solidFill>
                  <a:schemeClr val="tx1"/>
                </a:solidFill>
                <a:effectLst/>
                <a:latin typeface="+mn-lt"/>
                <a:ea typeface="+mn-ea"/>
                <a:cs typeface="+mn-cs"/>
              </a:rPr>
              <a:t> et al. 2010, Villanueva et al. 2015). Similar to the concerns regarding results that associate DBP exposure with colon and rectal cancer, the current links between DBP exposure and negative reproductive outcomes are inconclusive (</a:t>
            </a:r>
            <a:r>
              <a:rPr lang="en-US" sz="1200" kern="1200" dirty="0" err="1" smtClean="0">
                <a:solidFill>
                  <a:schemeClr val="tx1"/>
                </a:solidFill>
                <a:effectLst/>
                <a:latin typeface="+mn-lt"/>
                <a:ea typeface="+mn-ea"/>
                <a:cs typeface="+mn-cs"/>
              </a:rPr>
              <a:t>Charrois</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Hrudey</a:t>
            </a:r>
            <a:r>
              <a:rPr lang="en-US" sz="1200" kern="1200" dirty="0" smtClean="0">
                <a:solidFill>
                  <a:schemeClr val="tx1"/>
                </a:solidFill>
                <a:effectLst/>
                <a:latin typeface="+mn-lt"/>
                <a:ea typeface="+mn-ea"/>
                <a:cs typeface="+mn-cs"/>
              </a:rPr>
              <a:t> 2012, </a:t>
            </a:r>
            <a:r>
              <a:rPr lang="en-US" sz="1200" kern="1200" dirty="0" err="1" smtClean="0">
                <a:solidFill>
                  <a:schemeClr val="tx1"/>
                </a:solidFill>
                <a:effectLst/>
                <a:latin typeface="+mn-lt"/>
                <a:ea typeface="+mn-ea"/>
                <a:cs typeface="+mn-cs"/>
              </a:rPr>
              <a:t>Grellier</a:t>
            </a:r>
            <a:r>
              <a:rPr lang="en-US" sz="1200" kern="1200" dirty="0" smtClean="0">
                <a:solidFill>
                  <a:schemeClr val="tx1"/>
                </a:solidFill>
                <a:effectLst/>
                <a:latin typeface="+mn-lt"/>
                <a:ea typeface="+mn-ea"/>
                <a:cs typeface="+mn-cs"/>
              </a:rPr>
              <a:t> et al. 2015, Villanueva et al. 2015). However, there is some evidence of an association between THM exposure and fetal growth, specifically weight according to gestational age (small for gestational age; </a:t>
            </a:r>
            <a:r>
              <a:rPr lang="en-US" sz="1200" kern="1200" dirty="0" err="1" smtClean="0">
                <a:solidFill>
                  <a:schemeClr val="tx1"/>
                </a:solidFill>
                <a:effectLst/>
                <a:latin typeface="+mn-lt"/>
                <a:ea typeface="+mn-ea"/>
                <a:cs typeface="+mn-cs"/>
              </a:rPr>
              <a:t>Grellier</a:t>
            </a:r>
            <a:r>
              <a:rPr lang="en-US" sz="1200" kern="1200" dirty="0" smtClean="0">
                <a:solidFill>
                  <a:schemeClr val="tx1"/>
                </a:solidFill>
                <a:effectLst/>
                <a:latin typeface="+mn-lt"/>
                <a:ea typeface="+mn-ea"/>
                <a:cs typeface="+mn-cs"/>
              </a:rPr>
              <a:t> et al. 2010). Fertility endpoints that have been studied in response to DBP exposure include sperm quality and menstruation cycle length, but findings have been inconsistent. One study found an association between tap water consumption (THM levels greater than 75 µg/L) during pregnancy and an increased risk of spontaneous abortion (Waller et al. 1998). However, this finding has not been confirmed in subsequent studies with improved DBP exposure estimates (</a:t>
            </a:r>
            <a:r>
              <a:rPr lang="en-US" sz="1200" kern="1200" dirty="0" err="1" smtClean="0">
                <a:solidFill>
                  <a:schemeClr val="tx1"/>
                </a:solidFill>
                <a:effectLst/>
                <a:latin typeface="+mn-lt"/>
                <a:ea typeface="+mn-ea"/>
                <a:cs typeface="+mn-cs"/>
              </a:rPr>
              <a:t>Savitz</a:t>
            </a:r>
            <a:r>
              <a:rPr lang="en-US" sz="1200" kern="1200" dirty="0" smtClean="0">
                <a:solidFill>
                  <a:schemeClr val="tx1"/>
                </a:solidFill>
                <a:effectLst/>
                <a:latin typeface="+mn-lt"/>
                <a:ea typeface="+mn-ea"/>
                <a:cs typeface="+mn-cs"/>
              </a:rPr>
              <a:t> et al. 2006).  </a:t>
            </a:r>
          </a:p>
          <a:p>
            <a:endParaRPr lang="en-US" dirty="0"/>
          </a:p>
        </p:txBody>
      </p:sp>
      <p:sp>
        <p:nvSpPr>
          <p:cNvPr id="4" name="Slide Number Placeholder 3"/>
          <p:cNvSpPr>
            <a:spLocks noGrp="1"/>
          </p:cNvSpPr>
          <p:nvPr>
            <p:ph type="sldNum" sz="quarter" idx="10"/>
          </p:nvPr>
        </p:nvSpPr>
        <p:spPr/>
        <p:txBody>
          <a:bodyPr/>
          <a:lstStyle/>
          <a:p>
            <a:fld id="{8E3D0614-872D-48ED-99DF-4089FF33F82D}" type="slidenum">
              <a:rPr lang="en-US" smtClean="0"/>
              <a:t>7</a:t>
            </a:fld>
            <a:endParaRPr lang="en-US"/>
          </a:p>
        </p:txBody>
      </p:sp>
    </p:spTree>
    <p:extLst>
      <p:ext uri="{BB962C8B-B14F-4D97-AF65-F5344CB8AC3E}">
        <p14:creationId xmlns:p14="http://schemas.microsoft.com/office/powerpoint/2010/main" val="95907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cap="small" dirty="0" smtClean="0">
                <a:solidFill>
                  <a:schemeClr val="tx1"/>
                </a:solidFill>
                <a:effectLst/>
                <a:latin typeface="+mn-lt"/>
                <a:ea typeface="+mn-ea"/>
                <a:cs typeface="+mn-cs"/>
              </a:rPr>
              <a:t>What is the relationship between organic matter, bromide, and brominated compounds?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cap="small"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Brominated DBPs are created when bromide, natural organic matter (NOM), and chemical disinfectants react during drinking water decontamination. Specifically, bromide is oxidized to </a:t>
            </a:r>
            <a:r>
              <a:rPr lang="en-US" sz="1200" kern="1200" dirty="0" err="1" smtClean="0">
                <a:solidFill>
                  <a:schemeClr val="tx1"/>
                </a:solidFill>
                <a:effectLst/>
                <a:latin typeface="+mn-lt"/>
                <a:ea typeface="+mn-ea"/>
                <a:cs typeface="+mn-cs"/>
              </a:rPr>
              <a:t>hypobromous</a:t>
            </a:r>
            <a:r>
              <a:rPr lang="en-US" sz="1200" kern="1200" dirty="0" smtClean="0">
                <a:solidFill>
                  <a:schemeClr val="tx1"/>
                </a:solidFill>
                <a:effectLst/>
                <a:latin typeface="+mn-lt"/>
                <a:ea typeface="+mn-ea"/>
                <a:cs typeface="+mn-cs"/>
              </a:rPr>
              <a:t> acid and then bromine is substituted into organic structures present in NOM (</a:t>
            </a:r>
            <a:r>
              <a:rPr lang="en-US" sz="1200" kern="1200" dirty="0" err="1" smtClean="0">
                <a:solidFill>
                  <a:schemeClr val="tx1"/>
                </a:solidFill>
                <a:effectLst/>
                <a:latin typeface="+mn-lt"/>
                <a:ea typeface="+mn-ea"/>
                <a:cs typeface="+mn-cs"/>
              </a:rPr>
              <a:t>Heeb</a:t>
            </a:r>
            <a:r>
              <a:rPr lang="en-US" sz="1200" kern="1200" dirty="0" smtClean="0">
                <a:solidFill>
                  <a:schemeClr val="tx1"/>
                </a:solidFill>
                <a:effectLst/>
                <a:latin typeface="+mn-lt"/>
                <a:ea typeface="+mn-ea"/>
                <a:cs typeface="+mn-cs"/>
              </a:rPr>
              <a:t> et al. 2014). Although chlorine and bromine compete for organic reaction sites, bromine is more efficient at substitution and has faster reaction kinetics than chlorine (</a:t>
            </a:r>
            <a:r>
              <a:rPr lang="en-US" sz="1200" kern="1200" dirty="0" err="1" smtClean="0">
                <a:solidFill>
                  <a:schemeClr val="tx1"/>
                </a:solidFill>
                <a:effectLst/>
                <a:latin typeface="+mn-lt"/>
                <a:ea typeface="+mn-ea"/>
                <a:cs typeface="+mn-cs"/>
              </a:rPr>
              <a:t>Westerhoff</a:t>
            </a:r>
            <a:r>
              <a:rPr lang="en-US" sz="1200" kern="1200" dirty="0" smtClean="0">
                <a:solidFill>
                  <a:schemeClr val="tx1"/>
                </a:solidFill>
                <a:effectLst/>
                <a:latin typeface="+mn-lt"/>
                <a:ea typeface="+mn-ea"/>
                <a:cs typeface="+mn-cs"/>
              </a:rPr>
              <a:t> et al. 2004). Natural organic matter is composed of </a:t>
            </a:r>
            <a:r>
              <a:rPr lang="en-US" sz="1200" kern="1200" dirty="0" err="1" smtClean="0">
                <a:solidFill>
                  <a:schemeClr val="tx1"/>
                </a:solidFill>
                <a:effectLst/>
                <a:latin typeface="+mn-lt"/>
                <a:ea typeface="+mn-ea"/>
                <a:cs typeface="+mn-cs"/>
              </a:rPr>
              <a:t>humic</a:t>
            </a:r>
            <a:r>
              <a:rPr lang="en-US" sz="1200" kern="1200" dirty="0" smtClean="0">
                <a:solidFill>
                  <a:schemeClr val="tx1"/>
                </a:solidFill>
                <a:effectLst/>
                <a:latin typeface="+mn-lt"/>
                <a:ea typeface="+mn-ea"/>
                <a:cs typeface="+mn-cs"/>
              </a:rPr>
              <a:t> substances, hydrophilic acids, protein, lipids, carbohydrates, carboxylic acid, amino acid, and hydrocarbons, in quantities that vary geographically and seasonally (</a:t>
            </a:r>
            <a:r>
              <a:rPr lang="en-US" sz="1200" kern="1200" dirty="0" err="1" smtClean="0">
                <a:solidFill>
                  <a:schemeClr val="tx1"/>
                </a:solidFill>
                <a:effectLst/>
                <a:latin typeface="+mn-lt"/>
                <a:ea typeface="+mn-ea"/>
                <a:cs typeface="+mn-cs"/>
              </a:rPr>
              <a:t>Westerhoff</a:t>
            </a:r>
            <a:r>
              <a:rPr lang="en-US" sz="1200" kern="1200" dirty="0" smtClean="0">
                <a:solidFill>
                  <a:schemeClr val="tx1"/>
                </a:solidFill>
                <a:effectLst/>
                <a:latin typeface="+mn-lt"/>
                <a:ea typeface="+mn-ea"/>
                <a:cs typeface="+mn-cs"/>
              </a:rPr>
              <a:t> et al. 2004). Although groups of compounds commonly found in NOM have been investigated as indicators of potential DBP formation, the specific UV absorbance at 254 nm (SUVA</a:t>
            </a:r>
            <a:r>
              <a:rPr lang="en-US" sz="1200" kern="1200" baseline="-25000" dirty="0" smtClean="0">
                <a:solidFill>
                  <a:schemeClr val="tx1"/>
                </a:solidFill>
                <a:effectLst/>
                <a:latin typeface="+mn-lt"/>
                <a:ea typeface="+mn-ea"/>
                <a:cs typeface="+mn-cs"/>
              </a:rPr>
              <a:t>254</a:t>
            </a:r>
            <a:r>
              <a:rPr lang="en-US" sz="1200" kern="1200" dirty="0" smtClean="0">
                <a:solidFill>
                  <a:schemeClr val="tx1"/>
                </a:solidFill>
                <a:effectLst/>
                <a:latin typeface="+mn-lt"/>
                <a:ea typeface="+mn-ea"/>
                <a:cs typeface="+mn-cs"/>
              </a:rPr>
              <a:t>) of a water sample (which depends on the nature of NOM present) has been established as a reliable predictor of DBP formation (</a:t>
            </a:r>
            <a:r>
              <a:rPr lang="en-US" sz="1200" kern="1200" dirty="0" err="1" smtClean="0">
                <a:solidFill>
                  <a:schemeClr val="tx1"/>
                </a:solidFill>
                <a:effectLst/>
                <a:latin typeface="+mn-lt"/>
                <a:ea typeface="+mn-ea"/>
                <a:cs typeface="+mn-cs"/>
              </a:rPr>
              <a:t>Ersan</a:t>
            </a:r>
            <a:r>
              <a:rPr lang="en-US" sz="1200" kern="1200" dirty="0" smtClean="0">
                <a:solidFill>
                  <a:schemeClr val="tx1"/>
                </a:solidFill>
                <a:effectLst/>
                <a:latin typeface="+mn-lt"/>
                <a:ea typeface="+mn-ea"/>
                <a:cs typeface="+mn-cs"/>
              </a:rPr>
              <a:t> et al. 2019). Recent experimental work has demonstrated increased </a:t>
            </a:r>
            <a:r>
              <a:rPr lang="en-US" sz="1200" kern="1200" dirty="0" err="1" smtClean="0">
                <a:solidFill>
                  <a:schemeClr val="tx1"/>
                </a:solidFill>
                <a:effectLst/>
                <a:latin typeface="+mn-lt"/>
                <a:ea typeface="+mn-ea"/>
                <a:cs typeface="+mn-cs"/>
              </a:rPr>
              <a:t>trihalomethane</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haloacetic</a:t>
            </a:r>
            <a:r>
              <a:rPr lang="en-US" sz="1200" kern="1200" dirty="0" smtClean="0">
                <a:solidFill>
                  <a:schemeClr val="tx1"/>
                </a:solidFill>
                <a:effectLst/>
                <a:latin typeface="+mn-lt"/>
                <a:ea typeface="+mn-ea"/>
                <a:cs typeface="+mn-cs"/>
              </a:rPr>
              <a:t> acid formation with increasing SUVA</a:t>
            </a:r>
            <a:r>
              <a:rPr lang="en-US" sz="1200" kern="1200" baseline="-25000" dirty="0" smtClean="0">
                <a:solidFill>
                  <a:schemeClr val="tx1"/>
                </a:solidFill>
                <a:effectLst/>
                <a:latin typeface="+mn-lt"/>
                <a:ea typeface="+mn-ea"/>
                <a:cs typeface="+mn-cs"/>
              </a:rPr>
              <a:t>254</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Ersan</a:t>
            </a:r>
            <a:r>
              <a:rPr lang="en-US" sz="1200" kern="1200" dirty="0" smtClean="0">
                <a:solidFill>
                  <a:schemeClr val="tx1"/>
                </a:solidFill>
                <a:effectLst/>
                <a:latin typeface="+mn-lt"/>
                <a:ea typeface="+mn-ea"/>
                <a:cs typeface="+mn-cs"/>
              </a:rPr>
              <a:t> et al. 2019). The removal of NOM prior to disinfection can reduce overall DBP formation, but when the source water also contains high levels of bromide, increasing the </a:t>
            </a:r>
            <a:r>
              <a:rPr lang="en-US" sz="1200" kern="1200" dirty="0" err="1" smtClean="0">
                <a:solidFill>
                  <a:schemeClr val="tx1"/>
                </a:solidFill>
                <a:effectLst/>
                <a:latin typeface="+mn-lt"/>
                <a:ea typeface="+mn-ea"/>
                <a:cs typeface="+mn-cs"/>
              </a:rPr>
              <a:t>bromide:NOM</a:t>
            </a:r>
            <a:r>
              <a:rPr lang="en-US" sz="1200" kern="1200" dirty="0" smtClean="0">
                <a:solidFill>
                  <a:schemeClr val="tx1"/>
                </a:solidFill>
                <a:effectLst/>
                <a:latin typeface="+mn-lt"/>
                <a:ea typeface="+mn-ea"/>
                <a:cs typeface="+mn-cs"/>
              </a:rPr>
              <a:t> ratio can lead to proportionally greater brominated DBPs (</a:t>
            </a:r>
            <a:r>
              <a:rPr lang="en-US" sz="1200" kern="1200" dirty="0" err="1" smtClean="0">
                <a:solidFill>
                  <a:schemeClr val="tx1"/>
                </a:solidFill>
                <a:effectLst/>
                <a:latin typeface="+mn-lt"/>
                <a:ea typeface="+mn-ea"/>
                <a:cs typeface="+mn-cs"/>
              </a:rPr>
              <a:t>Kristiana</a:t>
            </a:r>
            <a:r>
              <a:rPr lang="en-US" sz="1200" kern="1200" dirty="0" smtClean="0">
                <a:solidFill>
                  <a:schemeClr val="tx1"/>
                </a:solidFill>
                <a:effectLst/>
                <a:latin typeface="+mn-lt"/>
                <a:ea typeface="+mn-ea"/>
                <a:cs typeface="+mn-cs"/>
              </a:rPr>
              <a:t> et al. 2011). Independent of NOM characteristics, several studies have confirmed that greater bromide concentrations in source water results in greater brominated DBP formation (Cowman and Singer 1996, States et al. 2013, </a:t>
            </a:r>
            <a:r>
              <a:rPr lang="en-US" sz="1200" kern="1200" dirty="0" err="1" smtClean="0">
                <a:solidFill>
                  <a:schemeClr val="tx1"/>
                </a:solidFill>
                <a:effectLst/>
                <a:latin typeface="+mn-lt"/>
                <a:ea typeface="+mn-ea"/>
                <a:cs typeface="+mn-cs"/>
              </a:rPr>
              <a:t>Mctigue</a:t>
            </a:r>
            <a:r>
              <a:rPr lang="en-US" sz="1200" kern="1200" dirty="0" smtClean="0">
                <a:solidFill>
                  <a:schemeClr val="tx1"/>
                </a:solidFill>
                <a:effectLst/>
                <a:latin typeface="+mn-lt"/>
                <a:ea typeface="+mn-ea"/>
                <a:cs typeface="+mn-cs"/>
              </a:rPr>
              <a:t> et al. 2014). Finally, cytotoxicity has been shown to significantly increase with greater bromide levels in source water and greater brominated DBP formation (</a:t>
            </a:r>
            <a:r>
              <a:rPr lang="en-US" sz="1200" kern="1200" dirty="0" err="1" smtClean="0">
                <a:solidFill>
                  <a:schemeClr val="tx1"/>
                </a:solidFill>
                <a:effectLst/>
                <a:latin typeface="+mn-lt"/>
                <a:ea typeface="+mn-ea"/>
                <a:cs typeface="+mn-cs"/>
              </a:rPr>
              <a:t>Sawade</a:t>
            </a:r>
            <a:r>
              <a:rPr lang="en-US" sz="1200" kern="1200" dirty="0" smtClean="0">
                <a:solidFill>
                  <a:schemeClr val="tx1"/>
                </a:solidFill>
                <a:effectLst/>
                <a:latin typeface="+mn-lt"/>
                <a:ea typeface="+mn-ea"/>
                <a:cs typeface="+mn-cs"/>
              </a:rPr>
              <a:t> et al. 2016, </a:t>
            </a:r>
            <a:r>
              <a:rPr lang="en-US" sz="1200" kern="1200" dirty="0" err="1" smtClean="0">
                <a:solidFill>
                  <a:schemeClr val="tx1"/>
                </a:solidFill>
                <a:effectLst/>
                <a:latin typeface="+mn-lt"/>
                <a:ea typeface="+mn-ea"/>
                <a:cs typeface="+mn-cs"/>
              </a:rPr>
              <a:t>Ersan</a:t>
            </a:r>
            <a:r>
              <a:rPr lang="en-US" sz="1200" kern="1200" dirty="0" smtClean="0">
                <a:solidFill>
                  <a:schemeClr val="tx1"/>
                </a:solidFill>
                <a:effectLst/>
                <a:latin typeface="+mn-lt"/>
                <a:ea typeface="+mn-ea"/>
                <a:cs typeface="+mn-cs"/>
              </a:rPr>
              <a:t> et al. 2019).</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E3D0614-872D-48ED-99DF-4089FF33F82D}" type="slidenum">
              <a:rPr lang="en-US" smtClean="0"/>
              <a:t>8</a:t>
            </a:fld>
            <a:endParaRPr lang="en-US"/>
          </a:p>
        </p:txBody>
      </p:sp>
    </p:spTree>
    <p:extLst>
      <p:ext uri="{BB962C8B-B14F-4D97-AF65-F5344CB8AC3E}">
        <p14:creationId xmlns:p14="http://schemas.microsoft.com/office/powerpoint/2010/main" val="91470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Bove</a:t>
            </a:r>
            <a:r>
              <a:rPr lang="en-US" sz="1200" kern="1200" dirty="0" smtClean="0">
                <a:solidFill>
                  <a:schemeClr val="tx1"/>
                </a:solidFill>
                <a:effectLst/>
                <a:latin typeface="+mn-lt"/>
                <a:ea typeface="+mn-ea"/>
                <a:cs typeface="+mn-cs"/>
              </a:rPr>
              <a:t>, G. E., P. A. Rogerson, and J. E. Vena. 2007. Case control study of the geographic variability of exposure to disinfectant byproducts and risk for rectal cancer. International Journal of Health </a:t>
            </a:r>
            <a:r>
              <a:rPr lang="en-US" sz="1200" kern="1200" dirty="0" err="1" smtClean="0">
                <a:solidFill>
                  <a:schemeClr val="tx1"/>
                </a:solidFill>
                <a:effectLst/>
                <a:latin typeface="+mn-lt"/>
                <a:ea typeface="+mn-ea"/>
                <a:cs typeface="+mn-cs"/>
              </a:rPr>
              <a:t>Geographics</a:t>
            </a:r>
            <a:r>
              <a:rPr lang="en-US" sz="1200" kern="1200" dirty="0" smtClean="0">
                <a:solidFill>
                  <a:schemeClr val="tx1"/>
                </a:solidFill>
                <a:effectLst/>
                <a:latin typeface="+mn-lt"/>
                <a:ea typeface="+mn-ea"/>
                <a:cs typeface="+mn-cs"/>
              </a:rPr>
              <a:t> 6:1–12.</a:t>
            </a:r>
          </a:p>
          <a:p>
            <a:r>
              <a:rPr lang="en-US" sz="1200" kern="1200" dirty="0" err="1" smtClean="0">
                <a:solidFill>
                  <a:schemeClr val="tx1"/>
                </a:solidFill>
                <a:effectLst/>
                <a:latin typeface="+mn-lt"/>
                <a:ea typeface="+mn-ea"/>
                <a:cs typeface="+mn-cs"/>
              </a:rPr>
              <a:t>Charrois</a:t>
            </a:r>
            <a:r>
              <a:rPr lang="en-US" sz="1200" kern="1200" dirty="0" smtClean="0">
                <a:solidFill>
                  <a:schemeClr val="tx1"/>
                </a:solidFill>
                <a:effectLst/>
                <a:latin typeface="+mn-lt"/>
                <a:ea typeface="+mn-ea"/>
                <a:cs typeface="+mn-cs"/>
              </a:rPr>
              <a:t>, J., and S. </a:t>
            </a:r>
            <a:r>
              <a:rPr lang="en-US" sz="1200" kern="1200" dirty="0" err="1" smtClean="0">
                <a:solidFill>
                  <a:schemeClr val="tx1"/>
                </a:solidFill>
                <a:effectLst/>
                <a:latin typeface="+mn-lt"/>
                <a:ea typeface="+mn-ea"/>
                <a:cs typeface="+mn-cs"/>
              </a:rPr>
              <a:t>Hrudey</a:t>
            </a:r>
            <a:r>
              <a:rPr lang="en-US" sz="1200" kern="1200" dirty="0" smtClean="0">
                <a:solidFill>
                  <a:schemeClr val="tx1"/>
                </a:solidFill>
                <a:effectLst/>
                <a:latin typeface="+mn-lt"/>
                <a:ea typeface="+mn-ea"/>
                <a:cs typeface="+mn-cs"/>
              </a:rPr>
              <a:t>. 2012. Disinfection By-Products and Human Health. IWA Publishing, London.</a:t>
            </a:r>
          </a:p>
          <a:p>
            <a:r>
              <a:rPr lang="en-US" sz="1200" kern="1200" dirty="0" smtClean="0">
                <a:solidFill>
                  <a:schemeClr val="tx1"/>
                </a:solidFill>
                <a:effectLst/>
                <a:latin typeface="+mn-lt"/>
                <a:ea typeface="+mn-ea"/>
                <a:cs typeface="+mn-cs"/>
              </a:rPr>
              <a:t>Cortés, C., and R. Marcos. 2018. </a:t>
            </a:r>
            <a:r>
              <a:rPr lang="en-US" sz="1200" kern="1200" dirty="0" err="1" smtClean="0">
                <a:solidFill>
                  <a:schemeClr val="tx1"/>
                </a:solidFill>
                <a:effectLst/>
                <a:latin typeface="+mn-lt"/>
                <a:ea typeface="+mn-ea"/>
                <a:cs typeface="+mn-cs"/>
              </a:rPr>
              <a:t>Genotoxicity</a:t>
            </a:r>
            <a:r>
              <a:rPr lang="en-US" sz="1200" kern="1200" dirty="0" smtClean="0">
                <a:solidFill>
                  <a:schemeClr val="tx1"/>
                </a:solidFill>
                <a:effectLst/>
                <a:latin typeface="+mn-lt"/>
                <a:ea typeface="+mn-ea"/>
                <a:cs typeface="+mn-cs"/>
              </a:rPr>
              <a:t> of disinfection byproducts and disinfected waters: A review of recent literature. Mutation Research - Genetic Toxicology and Environmental Mutagenesis 831:1–12.</a:t>
            </a:r>
          </a:p>
          <a:p>
            <a:r>
              <a:rPr lang="en-US" sz="1200" kern="1200" dirty="0" err="1" smtClean="0">
                <a:solidFill>
                  <a:schemeClr val="tx1"/>
                </a:solidFill>
                <a:effectLst/>
                <a:latin typeface="+mn-lt"/>
                <a:ea typeface="+mn-ea"/>
                <a:cs typeface="+mn-cs"/>
              </a:rPr>
              <a:t>Costet</a:t>
            </a:r>
            <a:r>
              <a:rPr lang="en-US" sz="1200" kern="1200" dirty="0" smtClean="0">
                <a:solidFill>
                  <a:schemeClr val="tx1"/>
                </a:solidFill>
                <a:effectLst/>
                <a:latin typeface="+mn-lt"/>
                <a:ea typeface="+mn-ea"/>
                <a:cs typeface="+mn-cs"/>
              </a:rPr>
              <a:t>, N., C. M. Villanueva, J. J. K. </a:t>
            </a:r>
            <a:r>
              <a:rPr lang="en-US" sz="1200" kern="1200" dirty="0" err="1" smtClean="0">
                <a:solidFill>
                  <a:schemeClr val="tx1"/>
                </a:solidFill>
                <a:effectLst/>
                <a:latin typeface="+mn-lt"/>
                <a:ea typeface="+mn-ea"/>
                <a:cs typeface="+mn-cs"/>
              </a:rPr>
              <a:t>Jaakkola</a:t>
            </a:r>
            <a:r>
              <a:rPr lang="en-US" sz="1200" kern="1200" dirty="0" smtClean="0">
                <a:solidFill>
                  <a:schemeClr val="tx1"/>
                </a:solidFill>
                <a:effectLst/>
                <a:latin typeface="+mn-lt"/>
                <a:ea typeface="+mn-ea"/>
                <a:cs typeface="+mn-cs"/>
              </a:rPr>
              <a:t>, M. </a:t>
            </a:r>
            <a:r>
              <a:rPr lang="en-US" sz="1200" kern="1200" dirty="0" err="1" smtClean="0">
                <a:solidFill>
                  <a:schemeClr val="tx1"/>
                </a:solidFill>
                <a:effectLst/>
                <a:latin typeface="+mn-lt"/>
                <a:ea typeface="+mn-ea"/>
                <a:cs typeface="+mn-cs"/>
              </a:rPr>
              <a:t>Kogevinas</a:t>
            </a:r>
            <a:r>
              <a:rPr lang="en-US" sz="1200" kern="1200" dirty="0" smtClean="0">
                <a:solidFill>
                  <a:schemeClr val="tx1"/>
                </a:solidFill>
                <a:effectLst/>
                <a:latin typeface="+mn-lt"/>
                <a:ea typeface="+mn-ea"/>
                <a:cs typeface="+mn-cs"/>
              </a:rPr>
              <a:t>, K. P. Cantor, W. D. King, C. F. Lynch, M. J. </a:t>
            </a:r>
            <a:r>
              <a:rPr lang="en-US" sz="1200" kern="1200" dirty="0" err="1" smtClean="0">
                <a:solidFill>
                  <a:schemeClr val="tx1"/>
                </a:solidFill>
                <a:effectLst/>
                <a:latin typeface="+mn-lt"/>
                <a:ea typeface="+mn-ea"/>
                <a:cs typeface="+mn-cs"/>
              </a:rPr>
              <a:t>Nieuwenhuijsen</a:t>
            </a:r>
            <a:r>
              <a:rPr lang="en-US" sz="1200" kern="1200" dirty="0" smtClean="0">
                <a:solidFill>
                  <a:schemeClr val="tx1"/>
                </a:solidFill>
                <a:effectLst/>
                <a:latin typeface="+mn-lt"/>
                <a:ea typeface="+mn-ea"/>
                <a:cs typeface="+mn-cs"/>
              </a:rPr>
              <a:t>, and S. </a:t>
            </a:r>
            <a:r>
              <a:rPr lang="en-US" sz="1200" kern="1200" dirty="0" err="1" smtClean="0">
                <a:solidFill>
                  <a:schemeClr val="tx1"/>
                </a:solidFill>
                <a:effectLst/>
                <a:latin typeface="+mn-lt"/>
                <a:ea typeface="+mn-ea"/>
                <a:cs typeface="+mn-cs"/>
              </a:rPr>
              <a:t>Cordier</a:t>
            </a:r>
            <a:r>
              <a:rPr lang="en-US" sz="1200" kern="1200" dirty="0" smtClean="0">
                <a:solidFill>
                  <a:schemeClr val="tx1"/>
                </a:solidFill>
                <a:effectLst/>
                <a:latin typeface="+mn-lt"/>
                <a:ea typeface="+mn-ea"/>
                <a:cs typeface="+mn-cs"/>
              </a:rPr>
              <a:t>. 2011. Water disinfection by-products and bladder cancer: Is there a European specificity? A pooled and meta-analysis of European </a:t>
            </a:r>
            <a:r>
              <a:rPr lang="en-US" sz="1200" kern="1200" dirty="0" err="1" smtClean="0">
                <a:solidFill>
                  <a:schemeClr val="tx1"/>
                </a:solidFill>
                <a:effectLst/>
                <a:latin typeface="+mn-lt"/>
                <a:ea typeface="+mn-ea"/>
                <a:cs typeface="+mn-cs"/>
              </a:rPr>
              <a:t>caseecontrol</a:t>
            </a:r>
            <a:r>
              <a:rPr lang="en-US" sz="1200" kern="1200" dirty="0" smtClean="0">
                <a:solidFill>
                  <a:schemeClr val="tx1"/>
                </a:solidFill>
                <a:effectLst/>
                <a:latin typeface="+mn-lt"/>
                <a:ea typeface="+mn-ea"/>
                <a:cs typeface="+mn-cs"/>
              </a:rPr>
              <a:t> studies.</a:t>
            </a:r>
          </a:p>
          <a:p>
            <a:r>
              <a:rPr lang="en-US" sz="1200" kern="1200" dirty="0" smtClean="0">
                <a:solidFill>
                  <a:schemeClr val="tx1"/>
                </a:solidFill>
                <a:effectLst/>
                <a:latin typeface="+mn-lt"/>
                <a:ea typeface="+mn-ea"/>
                <a:cs typeface="+mn-cs"/>
              </a:rPr>
              <a:t>Cowman, G. A., and P. C. Singer. 1996. Effect of bromide ion on </a:t>
            </a:r>
            <a:r>
              <a:rPr lang="en-US" sz="1200" kern="1200" dirty="0" err="1" smtClean="0">
                <a:solidFill>
                  <a:schemeClr val="tx1"/>
                </a:solidFill>
                <a:effectLst/>
                <a:latin typeface="+mn-lt"/>
                <a:ea typeface="+mn-ea"/>
                <a:cs typeface="+mn-cs"/>
              </a:rPr>
              <a:t>haloacetic</a:t>
            </a:r>
            <a:r>
              <a:rPr lang="en-US" sz="1200" kern="1200" dirty="0" smtClean="0">
                <a:solidFill>
                  <a:schemeClr val="tx1"/>
                </a:solidFill>
                <a:effectLst/>
                <a:latin typeface="+mn-lt"/>
                <a:ea typeface="+mn-ea"/>
                <a:cs typeface="+mn-cs"/>
              </a:rPr>
              <a:t> acid speciation resulting from chlorination and </a:t>
            </a:r>
            <a:r>
              <a:rPr lang="en-US" sz="1200" kern="1200" dirty="0" err="1" smtClean="0">
                <a:solidFill>
                  <a:schemeClr val="tx1"/>
                </a:solidFill>
                <a:effectLst/>
                <a:latin typeface="+mn-lt"/>
                <a:ea typeface="+mn-ea"/>
                <a:cs typeface="+mn-cs"/>
              </a:rPr>
              <a:t>chloramination</a:t>
            </a:r>
            <a:r>
              <a:rPr lang="en-US" sz="1200" kern="1200" dirty="0" smtClean="0">
                <a:solidFill>
                  <a:schemeClr val="tx1"/>
                </a:solidFill>
                <a:effectLst/>
                <a:latin typeface="+mn-lt"/>
                <a:ea typeface="+mn-ea"/>
                <a:cs typeface="+mn-cs"/>
              </a:rPr>
              <a:t> of aquatic </a:t>
            </a:r>
            <a:r>
              <a:rPr lang="en-US" sz="1200" kern="1200" dirty="0" err="1" smtClean="0">
                <a:solidFill>
                  <a:schemeClr val="tx1"/>
                </a:solidFill>
                <a:effectLst/>
                <a:latin typeface="+mn-lt"/>
                <a:ea typeface="+mn-ea"/>
                <a:cs typeface="+mn-cs"/>
              </a:rPr>
              <a:t>humic</a:t>
            </a:r>
            <a:r>
              <a:rPr lang="en-US" sz="1200" kern="1200" dirty="0" smtClean="0">
                <a:solidFill>
                  <a:schemeClr val="tx1"/>
                </a:solidFill>
                <a:effectLst/>
                <a:latin typeface="+mn-lt"/>
                <a:ea typeface="+mn-ea"/>
                <a:cs typeface="+mn-cs"/>
              </a:rPr>
              <a:t> substances. Environmental Science and Technology.</a:t>
            </a:r>
          </a:p>
          <a:p>
            <a:r>
              <a:rPr lang="en-US" sz="1200" kern="1200" dirty="0" smtClean="0">
                <a:solidFill>
                  <a:schemeClr val="tx1"/>
                </a:solidFill>
                <a:effectLst/>
                <a:latin typeface="+mn-lt"/>
                <a:ea typeface="+mn-ea"/>
                <a:cs typeface="+mn-cs"/>
              </a:rPr>
              <a:t>Diehl, A. C., G. E. </a:t>
            </a:r>
            <a:r>
              <a:rPr lang="en-US" sz="1200" kern="1200" dirty="0" err="1" smtClean="0">
                <a:solidFill>
                  <a:schemeClr val="tx1"/>
                </a:solidFill>
                <a:effectLst/>
                <a:latin typeface="+mn-lt"/>
                <a:ea typeface="+mn-ea"/>
                <a:cs typeface="+mn-cs"/>
              </a:rPr>
              <a:t>Speitel</a:t>
            </a:r>
            <a:r>
              <a:rPr lang="en-US" sz="1200" kern="1200" dirty="0" smtClean="0">
                <a:solidFill>
                  <a:schemeClr val="tx1"/>
                </a:solidFill>
                <a:effectLst/>
                <a:latin typeface="+mn-lt"/>
                <a:ea typeface="+mn-ea"/>
                <a:cs typeface="+mn-cs"/>
              </a:rPr>
              <a:t>, J. M. Symons, S. W. Krasner, C. J. Hwang, and S. E. Barrett. 2000. DBP formation during </a:t>
            </a:r>
            <a:r>
              <a:rPr lang="en-US" sz="1200" kern="1200" dirty="0" err="1" smtClean="0">
                <a:solidFill>
                  <a:schemeClr val="tx1"/>
                </a:solidFill>
                <a:effectLst/>
                <a:latin typeface="+mn-lt"/>
                <a:ea typeface="+mn-ea"/>
                <a:cs typeface="+mn-cs"/>
              </a:rPr>
              <a:t>chloramination</a:t>
            </a:r>
            <a:r>
              <a:rPr lang="en-US" sz="1200" kern="1200" dirty="0" smtClean="0">
                <a:solidFill>
                  <a:schemeClr val="tx1"/>
                </a:solidFill>
                <a:effectLst/>
                <a:latin typeface="+mn-lt"/>
                <a:ea typeface="+mn-ea"/>
                <a:cs typeface="+mn-cs"/>
              </a:rPr>
              <a:t>. Journal / American Water Works Association.</a:t>
            </a:r>
          </a:p>
          <a:p>
            <a:r>
              <a:rPr lang="en-US" sz="1200" kern="1200" dirty="0" smtClean="0">
                <a:solidFill>
                  <a:schemeClr val="tx1"/>
                </a:solidFill>
                <a:effectLst/>
                <a:latin typeface="+mn-lt"/>
                <a:ea typeface="+mn-ea"/>
                <a:cs typeface="+mn-cs"/>
              </a:rPr>
              <a:t>Doyle, T. J., W. Zheng, J. R. </a:t>
            </a:r>
            <a:r>
              <a:rPr lang="en-US" sz="1200" kern="1200" dirty="0" err="1" smtClean="0">
                <a:solidFill>
                  <a:schemeClr val="tx1"/>
                </a:solidFill>
                <a:effectLst/>
                <a:latin typeface="+mn-lt"/>
                <a:ea typeface="+mn-ea"/>
                <a:cs typeface="+mn-cs"/>
              </a:rPr>
              <a:t>Cerhan</a:t>
            </a:r>
            <a:r>
              <a:rPr lang="en-US" sz="1200" kern="1200" dirty="0" smtClean="0">
                <a:solidFill>
                  <a:schemeClr val="tx1"/>
                </a:solidFill>
                <a:effectLst/>
                <a:latin typeface="+mn-lt"/>
                <a:ea typeface="+mn-ea"/>
                <a:cs typeface="+mn-cs"/>
              </a:rPr>
              <a:t>, C. P. Hong, T. A. Sellers, L. H. </a:t>
            </a:r>
            <a:r>
              <a:rPr lang="en-US" sz="1200" kern="1200" dirty="0" err="1" smtClean="0">
                <a:solidFill>
                  <a:schemeClr val="tx1"/>
                </a:solidFill>
                <a:effectLst/>
                <a:latin typeface="+mn-lt"/>
                <a:ea typeface="+mn-ea"/>
                <a:cs typeface="+mn-cs"/>
              </a:rPr>
              <a:t>Kushi</a:t>
            </a:r>
            <a:r>
              <a:rPr lang="en-US" sz="1200" kern="1200" dirty="0" smtClean="0">
                <a:solidFill>
                  <a:schemeClr val="tx1"/>
                </a:solidFill>
                <a:effectLst/>
                <a:latin typeface="+mn-lt"/>
                <a:ea typeface="+mn-ea"/>
                <a:cs typeface="+mn-cs"/>
              </a:rPr>
              <a:t>, and A. R. </a:t>
            </a:r>
            <a:r>
              <a:rPr lang="en-US" sz="1200" kern="1200" dirty="0" err="1" smtClean="0">
                <a:solidFill>
                  <a:schemeClr val="tx1"/>
                </a:solidFill>
                <a:effectLst/>
                <a:latin typeface="+mn-lt"/>
                <a:ea typeface="+mn-ea"/>
                <a:cs typeface="+mn-cs"/>
              </a:rPr>
              <a:t>Folsam</a:t>
            </a:r>
            <a:r>
              <a:rPr lang="en-US" sz="1200" kern="1200" dirty="0" smtClean="0">
                <a:solidFill>
                  <a:schemeClr val="tx1"/>
                </a:solidFill>
                <a:effectLst/>
                <a:latin typeface="+mn-lt"/>
                <a:ea typeface="+mn-ea"/>
                <a:cs typeface="+mn-cs"/>
              </a:rPr>
              <a:t>. 1997. The association of drinking water source and chlorination by-products with cancer incidence among postmenopausal women in Iowa: A prospective cohort study. American Journal of Public Health 87:1168–1176.</a:t>
            </a:r>
          </a:p>
          <a:p>
            <a:r>
              <a:rPr lang="en-US" sz="1200" kern="1200" dirty="0" err="1" smtClean="0">
                <a:solidFill>
                  <a:schemeClr val="tx1"/>
                </a:solidFill>
                <a:effectLst/>
                <a:latin typeface="+mn-lt"/>
                <a:ea typeface="+mn-ea"/>
                <a:cs typeface="+mn-cs"/>
              </a:rPr>
              <a:t>Ersan</a:t>
            </a:r>
            <a:r>
              <a:rPr lang="en-US" sz="1200" kern="1200" dirty="0" smtClean="0">
                <a:solidFill>
                  <a:schemeClr val="tx1"/>
                </a:solidFill>
                <a:effectLst/>
                <a:latin typeface="+mn-lt"/>
                <a:ea typeface="+mn-ea"/>
                <a:cs typeface="+mn-cs"/>
              </a:rPr>
              <a:t>, M. S., C. Liu, G. Amy, and T. </a:t>
            </a:r>
            <a:r>
              <a:rPr lang="en-US" sz="1200" kern="1200" dirty="0" err="1" smtClean="0">
                <a:solidFill>
                  <a:schemeClr val="tx1"/>
                </a:solidFill>
                <a:effectLst/>
                <a:latin typeface="+mn-lt"/>
                <a:ea typeface="+mn-ea"/>
                <a:cs typeface="+mn-cs"/>
              </a:rPr>
              <a:t>Karanfil</a:t>
            </a:r>
            <a:r>
              <a:rPr lang="en-US" sz="1200" kern="1200" dirty="0" smtClean="0">
                <a:solidFill>
                  <a:schemeClr val="tx1"/>
                </a:solidFill>
                <a:effectLst/>
                <a:latin typeface="+mn-lt"/>
                <a:ea typeface="+mn-ea"/>
                <a:cs typeface="+mn-cs"/>
              </a:rPr>
              <a:t>. 2019. The interplay between natural organic matter and bromide on bromine substitution. Science of the Total Environment 646:1172–1181.</a:t>
            </a:r>
          </a:p>
          <a:p>
            <a:r>
              <a:rPr lang="en-US" sz="1200" kern="1200" dirty="0" err="1" smtClean="0">
                <a:solidFill>
                  <a:schemeClr val="tx1"/>
                </a:solidFill>
                <a:effectLst/>
                <a:latin typeface="+mn-lt"/>
                <a:ea typeface="+mn-ea"/>
                <a:cs typeface="+mn-cs"/>
              </a:rPr>
              <a:t>Flury</a:t>
            </a:r>
            <a:r>
              <a:rPr lang="en-US" sz="1200" kern="1200" dirty="0" smtClean="0">
                <a:solidFill>
                  <a:schemeClr val="tx1"/>
                </a:solidFill>
                <a:effectLst/>
                <a:latin typeface="+mn-lt"/>
                <a:ea typeface="+mn-ea"/>
                <a:cs typeface="+mn-cs"/>
              </a:rPr>
              <a:t>, M., and A. </a:t>
            </a:r>
            <a:r>
              <a:rPr lang="en-US" sz="1200" kern="1200" dirty="0" err="1" smtClean="0">
                <a:solidFill>
                  <a:schemeClr val="tx1"/>
                </a:solidFill>
                <a:effectLst/>
                <a:latin typeface="+mn-lt"/>
                <a:ea typeface="+mn-ea"/>
                <a:cs typeface="+mn-cs"/>
              </a:rPr>
              <a:t>Papritz</a:t>
            </a:r>
            <a:r>
              <a:rPr lang="en-US" sz="1200" kern="1200" dirty="0" smtClean="0">
                <a:solidFill>
                  <a:schemeClr val="tx1"/>
                </a:solidFill>
                <a:effectLst/>
                <a:latin typeface="+mn-lt"/>
                <a:ea typeface="+mn-ea"/>
                <a:cs typeface="+mn-cs"/>
              </a:rPr>
              <a:t>. 1993. Bromide in the Natural Environment: Occurrence and Toxicity. Journal of Environment Quality 22:747.</a:t>
            </a:r>
          </a:p>
          <a:p>
            <a:r>
              <a:rPr lang="en-US" sz="1200" kern="1200" dirty="0" err="1" smtClean="0">
                <a:solidFill>
                  <a:schemeClr val="tx1"/>
                </a:solidFill>
                <a:effectLst/>
                <a:latin typeface="+mn-lt"/>
                <a:ea typeface="+mn-ea"/>
                <a:cs typeface="+mn-cs"/>
              </a:rPr>
              <a:t>Grellier</a:t>
            </a:r>
            <a:r>
              <a:rPr lang="en-US" sz="1200" kern="1200" dirty="0" smtClean="0">
                <a:solidFill>
                  <a:schemeClr val="tx1"/>
                </a:solidFill>
                <a:effectLst/>
                <a:latin typeface="+mn-lt"/>
                <a:ea typeface="+mn-ea"/>
                <a:cs typeface="+mn-cs"/>
              </a:rPr>
              <a:t>, J., J. Bennett, E. </a:t>
            </a:r>
            <a:r>
              <a:rPr lang="en-US" sz="1200" kern="1200" dirty="0" err="1" smtClean="0">
                <a:solidFill>
                  <a:schemeClr val="tx1"/>
                </a:solidFill>
                <a:effectLst/>
                <a:latin typeface="+mn-lt"/>
                <a:ea typeface="+mn-ea"/>
                <a:cs typeface="+mn-cs"/>
              </a:rPr>
              <a:t>Patelarou</a:t>
            </a:r>
            <a:r>
              <a:rPr lang="en-US" sz="1200" kern="1200" dirty="0" smtClean="0">
                <a:solidFill>
                  <a:schemeClr val="tx1"/>
                </a:solidFill>
                <a:effectLst/>
                <a:latin typeface="+mn-lt"/>
                <a:ea typeface="+mn-ea"/>
                <a:cs typeface="+mn-cs"/>
              </a:rPr>
              <a:t>, R. B. Smith, M. B. </a:t>
            </a:r>
            <a:r>
              <a:rPr lang="en-US" sz="1200" kern="1200" dirty="0" err="1" smtClean="0">
                <a:solidFill>
                  <a:schemeClr val="tx1"/>
                </a:solidFill>
                <a:effectLst/>
                <a:latin typeface="+mn-lt"/>
                <a:ea typeface="+mn-ea"/>
                <a:cs typeface="+mn-cs"/>
              </a:rPr>
              <a:t>Toledano</a:t>
            </a:r>
            <a:r>
              <a:rPr lang="en-US" sz="1200" kern="1200" dirty="0" smtClean="0">
                <a:solidFill>
                  <a:schemeClr val="tx1"/>
                </a:solidFill>
                <a:effectLst/>
                <a:latin typeface="+mn-lt"/>
                <a:ea typeface="+mn-ea"/>
                <a:cs typeface="+mn-cs"/>
              </a:rPr>
              <a:t>, L. Rushton, D. J. Briggs, and M. J. </a:t>
            </a:r>
            <a:r>
              <a:rPr lang="en-US" sz="1200" kern="1200" dirty="0" err="1" smtClean="0">
                <a:solidFill>
                  <a:schemeClr val="tx1"/>
                </a:solidFill>
                <a:effectLst/>
                <a:latin typeface="+mn-lt"/>
                <a:ea typeface="+mn-ea"/>
                <a:cs typeface="+mn-cs"/>
              </a:rPr>
              <a:t>Nieuwenhuijsen</a:t>
            </a:r>
            <a:r>
              <a:rPr lang="en-US" sz="1200" kern="1200" dirty="0" smtClean="0">
                <a:solidFill>
                  <a:schemeClr val="tx1"/>
                </a:solidFill>
                <a:effectLst/>
                <a:latin typeface="+mn-lt"/>
                <a:ea typeface="+mn-ea"/>
                <a:cs typeface="+mn-cs"/>
              </a:rPr>
              <a:t>. 2010. Exposure to disinfection by-products, fetal growth, and prematurity: A systematic review and meta-analysis. Epidemiology 21:300–313.</a:t>
            </a:r>
          </a:p>
          <a:p>
            <a:r>
              <a:rPr lang="en-US" sz="1200" kern="1200" dirty="0" err="1" smtClean="0">
                <a:solidFill>
                  <a:schemeClr val="tx1"/>
                </a:solidFill>
                <a:effectLst/>
                <a:latin typeface="+mn-lt"/>
                <a:ea typeface="+mn-ea"/>
                <a:cs typeface="+mn-cs"/>
              </a:rPr>
              <a:t>Grellier</a:t>
            </a:r>
            <a:r>
              <a:rPr lang="en-US" sz="1200" kern="1200" dirty="0" smtClean="0">
                <a:solidFill>
                  <a:schemeClr val="tx1"/>
                </a:solidFill>
                <a:effectLst/>
                <a:latin typeface="+mn-lt"/>
                <a:ea typeface="+mn-ea"/>
                <a:cs typeface="+mn-cs"/>
              </a:rPr>
              <a:t>, J., L. Rushton, D. J. Briggs, and M. J. </a:t>
            </a:r>
            <a:r>
              <a:rPr lang="en-US" sz="1200" kern="1200" dirty="0" err="1" smtClean="0">
                <a:solidFill>
                  <a:schemeClr val="tx1"/>
                </a:solidFill>
                <a:effectLst/>
                <a:latin typeface="+mn-lt"/>
                <a:ea typeface="+mn-ea"/>
                <a:cs typeface="+mn-cs"/>
              </a:rPr>
              <a:t>Nieuwenhuijsen</a:t>
            </a:r>
            <a:r>
              <a:rPr lang="en-US" sz="1200" kern="1200" dirty="0" smtClean="0">
                <a:solidFill>
                  <a:schemeClr val="tx1"/>
                </a:solidFill>
                <a:effectLst/>
                <a:latin typeface="+mn-lt"/>
                <a:ea typeface="+mn-ea"/>
                <a:cs typeface="+mn-cs"/>
              </a:rPr>
              <a:t>. 2015. Assessing the human health impacts of exposure to disinfection by-products - A critical review of concepts and methods. Environment International 78:61–81.</a:t>
            </a:r>
          </a:p>
          <a:p>
            <a:r>
              <a:rPr lang="en-US" sz="1200" kern="1200" dirty="0" smtClean="0">
                <a:solidFill>
                  <a:schemeClr val="tx1"/>
                </a:solidFill>
                <a:effectLst/>
                <a:latin typeface="+mn-lt"/>
                <a:ea typeface="+mn-ea"/>
                <a:cs typeface="+mn-cs"/>
              </a:rPr>
              <a:t>von </a:t>
            </a:r>
            <a:r>
              <a:rPr lang="en-US" sz="1200" kern="1200" dirty="0" err="1" smtClean="0">
                <a:solidFill>
                  <a:schemeClr val="tx1"/>
                </a:solidFill>
                <a:effectLst/>
                <a:latin typeface="+mn-lt"/>
                <a:ea typeface="+mn-ea"/>
                <a:cs typeface="+mn-cs"/>
              </a:rPr>
              <a:t>Gunten</a:t>
            </a:r>
            <a:r>
              <a:rPr lang="en-US" sz="1200" kern="1200" dirty="0" smtClean="0">
                <a:solidFill>
                  <a:schemeClr val="tx1"/>
                </a:solidFill>
                <a:effectLst/>
                <a:latin typeface="+mn-lt"/>
                <a:ea typeface="+mn-ea"/>
                <a:cs typeface="+mn-cs"/>
              </a:rPr>
              <a:t>, U. 2003. </a:t>
            </a:r>
            <a:r>
              <a:rPr lang="en-US" sz="1200" kern="1200" dirty="0" err="1" smtClean="0">
                <a:solidFill>
                  <a:schemeClr val="tx1"/>
                </a:solidFill>
                <a:effectLst/>
                <a:latin typeface="+mn-lt"/>
                <a:ea typeface="+mn-ea"/>
                <a:cs typeface="+mn-cs"/>
              </a:rPr>
              <a:t>Ozonation</a:t>
            </a:r>
            <a:r>
              <a:rPr lang="en-US" sz="1200" kern="1200" dirty="0" smtClean="0">
                <a:solidFill>
                  <a:schemeClr val="tx1"/>
                </a:solidFill>
                <a:effectLst/>
                <a:latin typeface="+mn-lt"/>
                <a:ea typeface="+mn-ea"/>
                <a:cs typeface="+mn-cs"/>
              </a:rPr>
              <a:t> of drinking water: Part II. Disinfection and by-product formation in presence of bromide, iodide or chlorine. Water Research 37:1469–1487.</a:t>
            </a:r>
          </a:p>
          <a:p>
            <a:r>
              <a:rPr lang="en-US" sz="1200" kern="1200" dirty="0" err="1" smtClean="0">
                <a:solidFill>
                  <a:schemeClr val="tx1"/>
                </a:solidFill>
                <a:effectLst/>
                <a:latin typeface="+mn-lt"/>
                <a:ea typeface="+mn-ea"/>
                <a:cs typeface="+mn-cs"/>
              </a:rPr>
              <a:t>Heeb</a:t>
            </a:r>
            <a:r>
              <a:rPr lang="en-US" sz="1200" kern="1200" dirty="0" smtClean="0">
                <a:solidFill>
                  <a:schemeClr val="tx1"/>
                </a:solidFill>
                <a:effectLst/>
                <a:latin typeface="+mn-lt"/>
                <a:ea typeface="+mn-ea"/>
                <a:cs typeface="+mn-cs"/>
              </a:rPr>
              <a:t>, M. B., J. </a:t>
            </a:r>
            <a:r>
              <a:rPr lang="en-US" sz="1200" kern="1200" dirty="0" err="1" smtClean="0">
                <a:solidFill>
                  <a:schemeClr val="tx1"/>
                </a:solidFill>
                <a:effectLst/>
                <a:latin typeface="+mn-lt"/>
                <a:ea typeface="+mn-ea"/>
                <a:cs typeface="+mn-cs"/>
              </a:rPr>
              <a:t>Criquet</a:t>
            </a:r>
            <a:r>
              <a:rPr lang="en-US" sz="1200" kern="1200" dirty="0" smtClean="0">
                <a:solidFill>
                  <a:schemeClr val="tx1"/>
                </a:solidFill>
                <a:effectLst/>
                <a:latin typeface="+mn-lt"/>
                <a:ea typeface="+mn-ea"/>
                <a:cs typeface="+mn-cs"/>
              </a:rPr>
              <a:t>, S. G. Zimmermann-Steffens, and U. Von </a:t>
            </a:r>
            <a:r>
              <a:rPr lang="en-US" sz="1200" kern="1200" dirty="0" err="1" smtClean="0">
                <a:solidFill>
                  <a:schemeClr val="tx1"/>
                </a:solidFill>
                <a:effectLst/>
                <a:latin typeface="+mn-lt"/>
                <a:ea typeface="+mn-ea"/>
                <a:cs typeface="+mn-cs"/>
              </a:rPr>
              <a:t>Gunten</a:t>
            </a:r>
            <a:r>
              <a:rPr lang="en-US" sz="1200" kern="1200" dirty="0" smtClean="0">
                <a:solidFill>
                  <a:schemeClr val="tx1"/>
                </a:solidFill>
                <a:effectLst/>
                <a:latin typeface="+mn-lt"/>
                <a:ea typeface="+mn-ea"/>
                <a:cs typeface="+mn-cs"/>
              </a:rPr>
              <a:t>. 2014. Oxidative treatment of bromide-containing waters: Formation of bromine and its reactions with inorganic and organic compounds - A critical review. Water Research 48:15–42.</a:t>
            </a:r>
          </a:p>
          <a:p>
            <a:r>
              <a:rPr lang="en-US" sz="1200" kern="1200" dirty="0" smtClean="0">
                <a:solidFill>
                  <a:schemeClr val="tx1"/>
                </a:solidFill>
                <a:effectLst/>
                <a:latin typeface="+mn-lt"/>
                <a:ea typeface="+mn-ea"/>
                <a:cs typeface="+mn-cs"/>
              </a:rPr>
              <a:t>Hildesheim, M. E., K. P. Cantor, C. F. Lynch, M. </a:t>
            </a:r>
            <a:r>
              <a:rPr lang="en-US" sz="1200" kern="1200" dirty="0" err="1" smtClean="0">
                <a:solidFill>
                  <a:schemeClr val="tx1"/>
                </a:solidFill>
                <a:effectLst/>
                <a:latin typeface="+mn-lt"/>
                <a:ea typeface="+mn-ea"/>
                <a:cs typeface="+mn-cs"/>
              </a:rPr>
              <a:t>Dosemeci</a:t>
            </a:r>
            <a:r>
              <a:rPr lang="en-US" sz="1200" kern="1200" dirty="0" smtClean="0">
                <a:solidFill>
                  <a:schemeClr val="tx1"/>
                </a:solidFill>
                <a:effectLst/>
                <a:latin typeface="+mn-lt"/>
                <a:ea typeface="+mn-ea"/>
                <a:cs typeface="+mn-cs"/>
              </a:rPr>
              <a:t>, J. </a:t>
            </a:r>
            <a:r>
              <a:rPr lang="en-US" sz="1200" kern="1200" dirty="0" err="1" smtClean="0">
                <a:solidFill>
                  <a:schemeClr val="tx1"/>
                </a:solidFill>
                <a:effectLst/>
                <a:latin typeface="+mn-lt"/>
                <a:ea typeface="+mn-ea"/>
                <a:cs typeface="+mn-cs"/>
              </a:rPr>
              <a:t>Lubin</a:t>
            </a:r>
            <a:r>
              <a:rPr lang="en-US" sz="1200" kern="1200" dirty="0" smtClean="0">
                <a:solidFill>
                  <a:schemeClr val="tx1"/>
                </a:solidFill>
                <a:effectLst/>
                <a:latin typeface="+mn-lt"/>
                <a:ea typeface="+mn-ea"/>
                <a:cs typeface="+mn-cs"/>
              </a:rPr>
              <a:t>, M. </a:t>
            </a:r>
            <a:r>
              <a:rPr lang="en-US" sz="1200" kern="1200" dirty="0" err="1" smtClean="0">
                <a:solidFill>
                  <a:schemeClr val="tx1"/>
                </a:solidFill>
                <a:effectLst/>
                <a:latin typeface="+mn-lt"/>
                <a:ea typeface="+mn-ea"/>
                <a:cs typeface="+mn-cs"/>
              </a:rPr>
              <a:t>Alavanja</a:t>
            </a:r>
            <a:r>
              <a:rPr lang="en-US" sz="1200" kern="1200" dirty="0" smtClean="0">
                <a:solidFill>
                  <a:schemeClr val="tx1"/>
                </a:solidFill>
                <a:effectLst/>
                <a:latin typeface="+mn-lt"/>
                <a:ea typeface="+mn-ea"/>
                <a:cs typeface="+mn-cs"/>
              </a:rPr>
              <a:t>, and G. </a:t>
            </a:r>
            <a:r>
              <a:rPr lang="en-US" sz="1200" kern="1200" dirty="0" err="1" smtClean="0">
                <a:solidFill>
                  <a:schemeClr val="tx1"/>
                </a:solidFill>
                <a:effectLst/>
                <a:latin typeface="+mn-lt"/>
                <a:ea typeface="+mn-ea"/>
                <a:cs typeface="+mn-cs"/>
              </a:rPr>
              <a:t>Craun</a:t>
            </a:r>
            <a:r>
              <a:rPr lang="en-US" sz="1200" kern="1200" dirty="0" smtClean="0">
                <a:solidFill>
                  <a:schemeClr val="tx1"/>
                </a:solidFill>
                <a:effectLst/>
                <a:latin typeface="+mn-lt"/>
                <a:ea typeface="+mn-ea"/>
                <a:cs typeface="+mn-cs"/>
              </a:rPr>
              <a:t>. 1998. Drinking water source and chlorination byproducts II. Risk of colon and rectal cancers. Epidemiology.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King, W. D., L. D. </a:t>
            </a:r>
            <a:r>
              <a:rPr lang="en-US" sz="1200" kern="1200" dirty="0" err="1" smtClean="0">
                <a:solidFill>
                  <a:schemeClr val="tx1"/>
                </a:solidFill>
                <a:effectLst/>
                <a:latin typeface="+mn-lt"/>
                <a:ea typeface="+mn-ea"/>
                <a:cs typeface="+mn-cs"/>
              </a:rPr>
              <a:t>Marrett</a:t>
            </a:r>
            <a:r>
              <a:rPr lang="en-US" sz="1200" kern="1200" dirty="0" smtClean="0">
                <a:solidFill>
                  <a:schemeClr val="tx1"/>
                </a:solidFill>
                <a:effectLst/>
                <a:latin typeface="+mn-lt"/>
                <a:ea typeface="+mn-ea"/>
                <a:cs typeface="+mn-cs"/>
              </a:rPr>
              <a:t>, and C. G. </a:t>
            </a:r>
            <a:r>
              <a:rPr lang="en-US" sz="1200" kern="1200" dirty="0" err="1" smtClean="0">
                <a:solidFill>
                  <a:schemeClr val="tx1"/>
                </a:solidFill>
                <a:effectLst/>
                <a:latin typeface="+mn-lt"/>
                <a:ea typeface="+mn-ea"/>
                <a:cs typeface="+mn-cs"/>
              </a:rPr>
              <a:t>Woolcott</a:t>
            </a:r>
            <a:r>
              <a:rPr lang="en-US" sz="1200" kern="1200" dirty="0" smtClean="0">
                <a:solidFill>
                  <a:schemeClr val="tx1"/>
                </a:solidFill>
                <a:effectLst/>
                <a:latin typeface="+mn-lt"/>
                <a:ea typeface="+mn-ea"/>
                <a:cs typeface="+mn-cs"/>
              </a:rPr>
              <a:t>. 2000. Case-control study of colon and rectal cancers and chlorination by-products in treated water. Cancer Epidemiology Biomarkers and Prevention 9:813–818.</a:t>
            </a:r>
          </a:p>
          <a:p>
            <a:r>
              <a:rPr lang="en-US" sz="1200" kern="1200" dirty="0" smtClean="0">
                <a:solidFill>
                  <a:schemeClr val="tx1"/>
                </a:solidFill>
                <a:effectLst/>
                <a:latin typeface="+mn-lt"/>
                <a:ea typeface="+mn-ea"/>
                <a:cs typeface="+mn-cs"/>
              </a:rPr>
              <a:t>Krasner, S. W., M. J. McGuire, J. G. </a:t>
            </a:r>
            <a:r>
              <a:rPr lang="en-US" sz="1200" kern="1200" dirty="0" err="1" smtClean="0">
                <a:solidFill>
                  <a:schemeClr val="tx1"/>
                </a:solidFill>
                <a:effectLst/>
                <a:latin typeface="+mn-lt"/>
                <a:ea typeface="+mn-ea"/>
                <a:cs typeface="+mn-cs"/>
              </a:rPr>
              <a:t>Jacangelo</a:t>
            </a:r>
            <a:r>
              <a:rPr lang="en-US" sz="1200" kern="1200" dirty="0" smtClean="0">
                <a:solidFill>
                  <a:schemeClr val="tx1"/>
                </a:solidFill>
                <a:effectLst/>
                <a:latin typeface="+mn-lt"/>
                <a:ea typeface="+mn-ea"/>
                <a:cs typeface="+mn-cs"/>
              </a:rPr>
              <a:t>, N. L. </a:t>
            </a:r>
            <a:r>
              <a:rPr lang="en-US" sz="1200" kern="1200" dirty="0" err="1" smtClean="0">
                <a:solidFill>
                  <a:schemeClr val="tx1"/>
                </a:solidFill>
                <a:effectLst/>
                <a:latin typeface="+mn-lt"/>
                <a:ea typeface="+mn-ea"/>
                <a:cs typeface="+mn-cs"/>
              </a:rPr>
              <a:t>Patania</a:t>
            </a:r>
            <a:r>
              <a:rPr lang="en-US" sz="1200" kern="1200" dirty="0" smtClean="0">
                <a:solidFill>
                  <a:schemeClr val="tx1"/>
                </a:solidFill>
                <a:effectLst/>
                <a:latin typeface="+mn-lt"/>
                <a:ea typeface="+mn-ea"/>
                <a:cs typeface="+mn-cs"/>
              </a:rPr>
              <a:t>, K. M. Reagan, and E. Marco </a:t>
            </a:r>
            <a:r>
              <a:rPr lang="en-US" sz="1200" kern="1200" dirty="0" err="1" smtClean="0">
                <a:solidFill>
                  <a:schemeClr val="tx1"/>
                </a:solidFill>
                <a:effectLst/>
                <a:latin typeface="+mn-lt"/>
                <a:ea typeface="+mn-ea"/>
                <a:cs typeface="+mn-cs"/>
              </a:rPr>
              <a:t>Aieta</a:t>
            </a:r>
            <a:r>
              <a:rPr lang="en-US" sz="1200" kern="1200" dirty="0" smtClean="0">
                <a:solidFill>
                  <a:schemeClr val="tx1"/>
                </a:solidFill>
                <a:effectLst/>
                <a:latin typeface="+mn-lt"/>
                <a:ea typeface="+mn-ea"/>
                <a:cs typeface="+mn-cs"/>
              </a:rPr>
              <a:t>. 1989. Occurrence of disinfection by-products in US drinking water. Journal / American Water Works Association.</a:t>
            </a:r>
          </a:p>
          <a:p>
            <a:r>
              <a:rPr lang="en-US" sz="1200" kern="1200" dirty="0" err="1" smtClean="0">
                <a:solidFill>
                  <a:schemeClr val="tx1"/>
                </a:solidFill>
                <a:effectLst/>
                <a:latin typeface="+mn-lt"/>
                <a:ea typeface="+mn-ea"/>
                <a:cs typeface="+mn-cs"/>
              </a:rPr>
              <a:t>Kristiana</a:t>
            </a:r>
            <a:r>
              <a:rPr lang="en-US" sz="1200" kern="1200" dirty="0" smtClean="0">
                <a:solidFill>
                  <a:schemeClr val="tx1"/>
                </a:solidFill>
                <a:effectLst/>
                <a:latin typeface="+mn-lt"/>
                <a:ea typeface="+mn-ea"/>
                <a:cs typeface="+mn-cs"/>
              </a:rPr>
              <a:t>, I., C. </a:t>
            </a:r>
            <a:r>
              <a:rPr lang="en-US" sz="1200" kern="1200" dirty="0" err="1" smtClean="0">
                <a:solidFill>
                  <a:schemeClr val="tx1"/>
                </a:solidFill>
                <a:effectLst/>
                <a:latin typeface="+mn-lt"/>
                <a:ea typeface="+mn-ea"/>
                <a:cs typeface="+mn-cs"/>
              </a:rPr>
              <a:t>Joll</a:t>
            </a:r>
            <a:r>
              <a:rPr lang="en-US" sz="1200" kern="1200" dirty="0" smtClean="0">
                <a:solidFill>
                  <a:schemeClr val="tx1"/>
                </a:solidFill>
                <a:effectLst/>
                <a:latin typeface="+mn-lt"/>
                <a:ea typeface="+mn-ea"/>
                <a:cs typeface="+mn-cs"/>
              </a:rPr>
              <a:t>, and A. </a:t>
            </a:r>
            <a:r>
              <a:rPr lang="en-US" sz="1200" kern="1200" dirty="0" err="1" smtClean="0">
                <a:solidFill>
                  <a:schemeClr val="tx1"/>
                </a:solidFill>
                <a:effectLst/>
                <a:latin typeface="+mn-lt"/>
                <a:ea typeface="+mn-ea"/>
                <a:cs typeface="+mn-cs"/>
              </a:rPr>
              <a:t>Heitz</a:t>
            </a:r>
            <a:r>
              <a:rPr lang="en-US" sz="1200" kern="1200" dirty="0" smtClean="0">
                <a:solidFill>
                  <a:schemeClr val="tx1"/>
                </a:solidFill>
                <a:effectLst/>
                <a:latin typeface="+mn-lt"/>
                <a:ea typeface="+mn-ea"/>
                <a:cs typeface="+mn-cs"/>
              </a:rPr>
              <a:t>. 2011. Powdered activated carbon coupled with enhanced coagulation for natural organic matter removal and disinfection by-product control: Application in a Western Australian water treatment plant. Chemosphere.</a:t>
            </a:r>
          </a:p>
          <a:p>
            <a:r>
              <a:rPr lang="en-US" sz="1200" kern="1200" dirty="0" err="1" smtClean="0">
                <a:solidFill>
                  <a:schemeClr val="tx1"/>
                </a:solidFill>
                <a:effectLst/>
                <a:latin typeface="+mn-lt"/>
                <a:ea typeface="+mn-ea"/>
                <a:cs typeface="+mn-cs"/>
              </a:rPr>
              <a:t>Mctigue</a:t>
            </a:r>
            <a:r>
              <a:rPr lang="en-US" sz="1200" kern="1200" dirty="0" smtClean="0">
                <a:solidFill>
                  <a:schemeClr val="tx1"/>
                </a:solidFill>
                <a:effectLst/>
                <a:latin typeface="+mn-lt"/>
                <a:ea typeface="+mn-ea"/>
                <a:cs typeface="+mn-cs"/>
              </a:rPr>
              <a:t>, N. E., D. A. Cornwell, K. Graf, and R. Brown. 2014. Occurrence and consequences of increased bromide in drinking water sources. Journal - American Water Works Association 106:E492–E508.</a:t>
            </a:r>
          </a:p>
          <a:p>
            <a:r>
              <a:rPr lang="en-US" sz="1200" kern="1200" dirty="0" err="1" smtClean="0">
                <a:solidFill>
                  <a:schemeClr val="tx1"/>
                </a:solidFill>
                <a:effectLst/>
                <a:latin typeface="+mn-lt"/>
                <a:ea typeface="+mn-ea"/>
                <a:cs typeface="+mn-cs"/>
              </a:rPr>
              <a:t>Mitra</a:t>
            </a:r>
            <a:r>
              <a:rPr lang="en-US" sz="1200" kern="1200" dirty="0" smtClean="0">
                <a:solidFill>
                  <a:schemeClr val="tx1"/>
                </a:solidFill>
                <a:effectLst/>
                <a:latin typeface="+mn-lt"/>
                <a:ea typeface="+mn-ea"/>
                <a:cs typeface="+mn-cs"/>
              </a:rPr>
              <a:t>, O., M. a </a:t>
            </a:r>
            <a:r>
              <a:rPr lang="en-US" sz="1200" kern="1200" dirty="0" err="1" smtClean="0">
                <a:solidFill>
                  <a:schemeClr val="tx1"/>
                </a:solidFill>
                <a:effectLst/>
                <a:latin typeface="+mn-lt"/>
                <a:ea typeface="+mn-ea"/>
                <a:cs typeface="+mn-cs"/>
              </a:rPr>
              <a:t>Callaham</a:t>
            </a:r>
            <a:r>
              <a:rPr lang="en-US" sz="1200" kern="1200" dirty="0" smtClean="0">
                <a:solidFill>
                  <a:schemeClr val="tx1"/>
                </a:solidFill>
                <a:effectLst/>
                <a:latin typeface="+mn-lt"/>
                <a:ea typeface="+mn-ea"/>
                <a:cs typeface="+mn-cs"/>
              </a:rPr>
              <a:t>, M. L. Smith, and J. E. Yack. 2009. Grunting for worms: seismic vibrations cause </a:t>
            </a:r>
            <a:r>
              <a:rPr lang="en-US" sz="1200" kern="1200" dirty="0" err="1" smtClean="0">
                <a:solidFill>
                  <a:schemeClr val="tx1"/>
                </a:solidFill>
                <a:effectLst/>
                <a:latin typeface="+mn-lt"/>
                <a:ea typeface="+mn-ea"/>
                <a:cs typeface="+mn-cs"/>
              </a:rPr>
              <a:t>Diplocardia</a:t>
            </a:r>
            <a:r>
              <a:rPr lang="en-US" sz="1200" kern="1200" dirty="0" smtClean="0">
                <a:solidFill>
                  <a:schemeClr val="tx1"/>
                </a:solidFill>
                <a:effectLst/>
                <a:latin typeface="+mn-lt"/>
                <a:ea typeface="+mn-ea"/>
                <a:cs typeface="+mn-cs"/>
              </a:rPr>
              <a:t> earthworms to emerge from the soil. Biology letters 5:16–19.</a:t>
            </a:r>
          </a:p>
          <a:p>
            <a:r>
              <a:rPr lang="en-US" sz="1200" kern="1200" dirty="0" err="1" smtClean="0">
                <a:solidFill>
                  <a:schemeClr val="tx1"/>
                </a:solidFill>
                <a:effectLst/>
                <a:latin typeface="+mn-lt"/>
                <a:ea typeface="+mn-ea"/>
                <a:cs typeface="+mn-cs"/>
              </a:rPr>
              <a:t>Nieuwenhuijsen</a:t>
            </a:r>
            <a:r>
              <a:rPr lang="en-US" sz="1200" kern="1200" dirty="0" smtClean="0">
                <a:solidFill>
                  <a:schemeClr val="tx1"/>
                </a:solidFill>
                <a:effectLst/>
                <a:latin typeface="+mn-lt"/>
                <a:ea typeface="+mn-ea"/>
                <a:cs typeface="+mn-cs"/>
              </a:rPr>
              <a:t>, M. J., J. </a:t>
            </a:r>
            <a:r>
              <a:rPr lang="en-US" sz="1200" kern="1200" dirty="0" err="1" smtClean="0">
                <a:solidFill>
                  <a:schemeClr val="tx1"/>
                </a:solidFill>
                <a:effectLst/>
                <a:latin typeface="+mn-lt"/>
                <a:ea typeface="+mn-ea"/>
                <a:cs typeface="+mn-cs"/>
              </a:rPr>
              <a:t>Grellier</a:t>
            </a:r>
            <a:r>
              <a:rPr lang="en-US" sz="1200" kern="1200" dirty="0" smtClean="0">
                <a:solidFill>
                  <a:schemeClr val="tx1"/>
                </a:solidFill>
                <a:effectLst/>
                <a:latin typeface="+mn-lt"/>
                <a:ea typeface="+mn-ea"/>
                <a:cs typeface="+mn-cs"/>
              </a:rPr>
              <a:t>, N. </a:t>
            </a:r>
            <a:r>
              <a:rPr lang="en-US" sz="1200" kern="1200" dirty="0" err="1" smtClean="0">
                <a:solidFill>
                  <a:schemeClr val="tx1"/>
                </a:solidFill>
                <a:effectLst/>
                <a:latin typeface="+mn-lt"/>
                <a:ea typeface="+mn-ea"/>
                <a:cs typeface="+mn-cs"/>
              </a:rPr>
              <a:t>Iszatt</a:t>
            </a:r>
            <a:r>
              <a:rPr lang="en-US" sz="1200" kern="1200" dirty="0" smtClean="0">
                <a:solidFill>
                  <a:schemeClr val="tx1"/>
                </a:solidFill>
                <a:effectLst/>
                <a:latin typeface="+mn-lt"/>
                <a:ea typeface="+mn-ea"/>
                <a:cs typeface="+mn-cs"/>
              </a:rPr>
              <a:t>, D. Martinez, M. B. Rahman, and C. M. Villanueva. 2010. Literature review of meta-analyses and pooled analyses of disinfection by-products in drinking water and cancer and reproductive health outcomes. Page ACS Symposium Series.</a:t>
            </a:r>
          </a:p>
          <a:p>
            <a:r>
              <a:rPr lang="en-US" sz="1200" kern="1200" dirty="0" err="1" smtClean="0">
                <a:solidFill>
                  <a:schemeClr val="tx1"/>
                </a:solidFill>
                <a:effectLst/>
                <a:latin typeface="+mn-lt"/>
                <a:ea typeface="+mn-ea"/>
                <a:cs typeface="+mn-cs"/>
              </a:rPr>
              <a:t>Nieuwenhuijsen</a:t>
            </a:r>
            <a:r>
              <a:rPr lang="en-US" sz="1200" kern="1200" dirty="0" smtClean="0">
                <a:solidFill>
                  <a:schemeClr val="tx1"/>
                </a:solidFill>
                <a:effectLst/>
                <a:latin typeface="+mn-lt"/>
                <a:ea typeface="+mn-ea"/>
                <a:cs typeface="+mn-cs"/>
              </a:rPr>
              <a:t>, M. J., D. Martinez, J. </a:t>
            </a:r>
            <a:r>
              <a:rPr lang="en-US" sz="1200" kern="1200" dirty="0" err="1" smtClean="0">
                <a:solidFill>
                  <a:schemeClr val="tx1"/>
                </a:solidFill>
                <a:effectLst/>
                <a:latin typeface="+mn-lt"/>
                <a:ea typeface="+mn-ea"/>
                <a:cs typeface="+mn-cs"/>
              </a:rPr>
              <a:t>Grellier</a:t>
            </a:r>
            <a:r>
              <a:rPr lang="en-US" sz="1200" kern="1200" dirty="0" smtClean="0">
                <a:solidFill>
                  <a:schemeClr val="tx1"/>
                </a:solidFill>
                <a:effectLst/>
                <a:latin typeface="+mn-lt"/>
                <a:ea typeface="+mn-ea"/>
                <a:cs typeface="+mn-cs"/>
              </a:rPr>
              <a:t>, J. Bennett, N. Best, N. </a:t>
            </a:r>
            <a:r>
              <a:rPr lang="en-US" sz="1200" kern="1200" dirty="0" err="1" smtClean="0">
                <a:solidFill>
                  <a:schemeClr val="tx1"/>
                </a:solidFill>
                <a:effectLst/>
                <a:latin typeface="+mn-lt"/>
                <a:ea typeface="+mn-ea"/>
                <a:cs typeface="+mn-cs"/>
              </a:rPr>
              <a:t>Iszatt</a:t>
            </a:r>
            <a:r>
              <a:rPr lang="en-US" sz="1200" kern="1200" dirty="0" smtClean="0">
                <a:solidFill>
                  <a:schemeClr val="tx1"/>
                </a:solidFill>
                <a:effectLst/>
                <a:latin typeface="+mn-lt"/>
                <a:ea typeface="+mn-ea"/>
                <a:cs typeface="+mn-cs"/>
              </a:rPr>
              <a:t>, M. </a:t>
            </a:r>
            <a:r>
              <a:rPr lang="en-US" sz="1200" kern="1200" dirty="0" err="1" smtClean="0">
                <a:solidFill>
                  <a:schemeClr val="tx1"/>
                </a:solidFill>
                <a:effectLst/>
                <a:latin typeface="+mn-lt"/>
                <a:ea typeface="+mn-ea"/>
                <a:cs typeface="+mn-cs"/>
              </a:rPr>
              <a:t>Vrijheid</a:t>
            </a:r>
            <a:r>
              <a:rPr lang="en-US" sz="1200" kern="1200" dirty="0" smtClean="0">
                <a:solidFill>
                  <a:schemeClr val="tx1"/>
                </a:solidFill>
                <a:effectLst/>
                <a:latin typeface="+mn-lt"/>
                <a:ea typeface="+mn-ea"/>
                <a:cs typeface="+mn-cs"/>
              </a:rPr>
              <a:t>, and M. B. </a:t>
            </a:r>
            <a:r>
              <a:rPr lang="en-US" sz="1200" kern="1200" dirty="0" err="1" smtClean="0">
                <a:solidFill>
                  <a:schemeClr val="tx1"/>
                </a:solidFill>
                <a:effectLst/>
                <a:latin typeface="+mn-lt"/>
                <a:ea typeface="+mn-ea"/>
                <a:cs typeface="+mn-cs"/>
              </a:rPr>
              <a:t>Toledano</a:t>
            </a:r>
            <a:r>
              <a:rPr lang="en-US" sz="1200" kern="1200" dirty="0" smtClean="0">
                <a:solidFill>
                  <a:schemeClr val="tx1"/>
                </a:solidFill>
                <a:effectLst/>
                <a:latin typeface="+mn-lt"/>
                <a:ea typeface="+mn-ea"/>
                <a:cs typeface="+mn-cs"/>
              </a:rPr>
              <a:t>. 2009. Chlorination disinfection by-products in drinking water and congenital anomalies: Review and meta-analyses.</a:t>
            </a:r>
          </a:p>
          <a:p>
            <a:r>
              <a:rPr lang="en-US" sz="1200" kern="1200" dirty="0" err="1" smtClean="0">
                <a:solidFill>
                  <a:schemeClr val="tx1"/>
                </a:solidFill>
                <a:effectLst/>
                <a:latin typeface="+mn-lt"/>
                <a:ea typeface="+mn-ea"/>
                <a:cs typeface="+mn-cs"/>
              </a:rPr>
              <a:t>Obolensky</a:t>
            </a:r>
            <a:r>
              <a:rPr lang="en-US" sz="1200" kern="1200" dirty="0" smtClean="0">
                <a:solidFill>
                  <a:schemeClr val="tx1"/>
                </a:solidFill>
                <a:effectLst/>
                <a:latin typeface="+mn-lt"/>
                <a:ea typeface="+mn-ea"/>
                <a:cs typeface="+mn-cs"/>
              </a:rPr>
              <a:t>, A., and P. C. Singer. 2005. Halogen substitution patterns among disinfection byproducts in the information collection rule database. Environmental Science and Technology.</a:t>
            </a:r>
          </a:p>
          <a:p>
            <a:r>
              <a:rPr lang="en-US" sz="1200" kern="1200" dirty="0" smtClean="0">
                <a:solidFill>
                  <a:schemeClr val="tx1"/>
                </a:solidFill>
                <a:effectLst/>
                <a:latin typeface="+mn-lt"/>
                <a:ea typeface="+mn-ea"/>
                <a:cs typeface="+mn-cs"/>
              </a:rPr>
              <a:t>Petri, M., M. </a:t>
            </a:r>
            <a:r>
              <a:rPr lang="en-US" sz="1200" kern="1200" dirty="0" err="1" smtClean="0">
                <a:solidFill>
                  <a:schemeClr val="tx1"/>
                </a:solidFill>
                <a:effectLst/>
                <a:latin typeface="+mn-lt"/>
                <a:ea typeface="+mn-ea"/>
                <a:cs typeface="+mn-cs"/>
              </a:rPr>
              <a:t>Wilker</a:t>
            </a:r>
            <a:r>
              <a:rPr lang="en-US" sz="1200" kern="1200" dirty="0" smtClean="0">
                <a:solidFill>
                  <a:schemeClr val="tx1"/>
                </a:solidFill>
                <a:effectLst/>
                <a:latin typeface="+mn-lt"/>
                <a:ea typeface="+mn-ea"/>
                <a:cs typeface="+mn-cs"/>
              </a:rPr>
              <a:t>, H. H. </a:t>
            </a:r>
            <a:r>
              <a:rPr lang="en-US" sz="1200" kern="1200" dirty="0" err="1" smtClean="0">
                <a:solidFill>
                  <a:schemeClr val="tx1"/>
                </a:solidFill>
                <a:effectLst/>
                <a:latin typeface="+mn-lt"/>
                <a:ea typeface="+mn-ea"/>
                <a:cs typeface="+mn-cs"/>
              </a:rPr>
              <a:t>Stabel</a:t>
            </a:r>
            <a:r>
              <a:rPr lang="en-US" sz="1200" kern="1200" dirty="0" smtClean="0">
                <a:solidFill>
                  <a:schemeClr val="tx1"/>
                </a:solidFill>
                <a:effectLst/>
                <a:latin typeface="+mn-lt"/>
                <a:ea typeface="+mn-ea"/>
                <a:cs typeface="+mn-cs"/>
              </a:rPr>
              <a:t>, and E. Gilbert. 1997. Formation of brominated disinfection by-products after chlorination of water from Lake Constance depending on treatment steps and bromide concentration. ACTA HYDROCHIMICA ET HYDROBIOLOGICA.</a:t>
            </a:r>
          </a:p>
          <a:p>
            <a:r>
              <a:rPr lang="en-US" sz="1200" kern="1200" dirty="0" smtClean="0">
                <a:solidFill>
                  <a:schemeClr val="tx1"/>
                </a:solidFill>
                <a:effectLst/>
                <a:latin typeface="+mn-lt"/>
                <a:ea typeface="+mn-ea"/>
                <a:cs typeface="+mn-cs"/>
              </a:rPr>
              <a:t>Rahman, M. B., T. Driscoll, C. Cowie, and B. K. Armstrong. 2010. Disinfection by-products in drinking water and colorectal cancer: A meta-analysis. International Journal of Epidemiology 39:733–745.</a:t>
            </a:r>
          </a:p>
          <a:p>
            <a:r>
              <a:rPr lang="en-US" sz="1200" kern="1200" dirty="0" err="1" smtClean="0">
                <a:solidFill>
                  <a:schemeClr val="tx1"/>
                </a:solidFill>
                <a:effectLst/>
                <a:latin typeface="+mn-lt"/>
                <a:ea typeface="+mn-ea"/>
                <a:cs typeface="+mn-cs"/>
              </a:rPr>
              <a:t>Regli</a:t>
            </a:r>
            <a:r>
              <a:rPr lang="en-US" sz="1200" kern="1200" dirty="0" smtClean="0">
                <a:solidFill>
                  <a:schemeClr val="tx1"/>
                </a:solidFill>
                <a:effectLst/>
                <a:latin typeface="+mn-lt"/>
                <a:ea typeface="+mn-ea"/>
                <a:cs typeface="+mn-cs"/>
              </a:rPr>
              <a:t>, S., J. Chen, M. </a:t>
            </a:r>
            <a:r>
              <a:rPr lang="en-US" sz="1200" kern="1200" dirty="0" err="1" smtClean="0">
                <a:solidFill>
                  <a:schemeClr val="tx1"/>
                </a:solidFill>
                <a:effectLst/>
                <a:latin typeface="+mn-lt"/>
                <a:ea typeface="+mn-ea"/>
                <a:cs typeface="+mn-cs"/>
              </a:rPr>
              <a:t>Messner</a:t>
            </a:r>
            <a:r>
              <a:rPr lang="en-US" sz="1200" kern="1200" dirty="0" smtClean="0">
                <a:solidFill>
                  <a:schemeClr val="tx1"/>
                </a:solidFill>
                <a:effectLst/>
                <a:latin typeface="+mn-lt"/>
                <a:ea typeface="+mn-ea"/>
                <a:cs typeface="+mn-cs"/>
              </a:rPr>
              <a:t>, M. S. </a:t>
            </a:r>
            <a:r>
              <a:rPr lang="en-US" sz="1200" kern="1200" dirty="0" err="1" smtClean="0">
                <a:solidFill>
                  <a:schemeClr val="tx1"/>
                </a:solidFill>
                <a:effectLst/>
                <a:latin typeface="+mn-lt"/>
                <a:ea typeface="+mn-ea"/>
                <a:cs typeface="+mn-cs"/>
              </a:rPr>
              <a:t>Elovitz</a:t>
            </a:r>
            <a:r>
              <a:rPr lang="en-US" sz="1200" kern="1200" dirty="0" smtClean="0">
                <a:solidFill>
                  <a:schemeClr val="tx1"/>
                </a:solidFill>
                <a:effectLst/>
                <a:latin typeface="+mn-lt"/>
                <a:ea typeface="+mn-ea"/>
                <a:cs typeface="+mn-cs"/>
              </a:rPr>
              <a:t>, F. J. </a:t>
            </a:r>
            <a:r>
              <a:rPr lang="en-US" sz="1200" kern="1200" dirty="0" err="1" smtClean="0">
                <a:solidFill>
                  <a:schemeClr val="tx1"/>
                </a:solidFill>
                <a:effectLst/>
                <a:latin typeface="+mn-lt"/>
                <a:ea typeface="+mn-ea"/>
                <a:cs typeface="+mn-cs"/>
              </a:rPr>
              <a:t>Letkiewicz</a:t>
            </a:r>
            <a:r>
              <a:rPr lang="en-US" sz="1200" kern="1200" dirty="0" smtClean="0">
                <a:solidFill>
                  <a:schemeClr val="tx1"/>
                </a:solidFill>
                <a:effectLst/>
                <a:latin typeface="+mn-lt"/>
                <a:ea typeface="+mn-ea"/>
                <a:cs typeface="+mn-cs"/>
              </a:rPr>
              <a:t>, R. A. </a:t>
            </a:r>
            <a:r>
              <a:rPr lang="en-US" sz="1200" kern="1200" dirty="0" err="1" smtClean="0">
                <a:solidFill>
                  <a:schemeClr val="tx1"/>
                </a:solidFill>
                <a:effectLst/>
                <a:latin typeface="+mn-lt"/>
                <a:ea typeface="+mn-ea"/>
                <a:cs typeface="+mn-cs"/>
              </a:rPr>
              <a:t>Pegram</a:t>
            </a:r>
            <a:r>
              <a:rPr lang="en-US" sz="1200" kern="1200" dirty="0" smtClean="0">
                <a:solidFill>
                  <a:schemeClr val="tx1"/>
                </a:solidFill>
                <a:effectLst/>
                <a:latin typeface="+mn-lt"/>
                <a:ea typeface="+mn-ea"/>
                <a:cs typeface="+mn-cs"/>
              </a:rPr>
              <a:t>, T. J. Pepping, S. D. Richardson, and J. M. Wright. 2015. Estimating Potential Increased Bladder Cancer Risk Due to Increased Bromide Concentrations in Sources of Disinfected Drinking Waters. Environmental Science and Technology 49:13094–13102.</a:t>
            </a:r>
          </a:p>
          <a:p>
            <a:r>
              <a:rPr lang="en-US" sz="1200" kern="1200" dirty="0" smtClean="0">
                <a:solidFill>
                  <a:schemeClr val="tx1"/>
                </a:solidFill>
                <a:effectLst/>
                <a:latin typeface="+mn-lt"/>
                <a:ea typeface="+mn-ea"/>
                <a:cs typeface="+mn-cs"/>
              </a:rPr>
              <a:t>Richardson, S. D., M. J. </a:t>
            </a:r>
            <a:r>
              <a:rPr lang="en-US" sz="1200" kern="1200" dirty="0" err="1" smtClean="0">
                <a:solidFill>
                  <a:schemeClr val="tx1"/>
                </a:solidFill>
                <a:effectLst/>
                <a:latin typeface="+mn-lt"/>
                <a:ea typeface="+mn-ea"/>
                <a:cs typeface="+mn-cs"/>
              </a:rPr>
              <a:t>Plewa</a:t>
            </a:r>
            <a:r>
              <a:rPr lang="en-US" sz="1200" kern="1200" dirty="0" smtClean="0">
                <a:solidFill>
                  <a:schemeClr val="tx1"/>
                </a:solidFill>
                <a:effectLst/>
                <a:latin typeface="+mn-lt"/>
                <a:ea typeface="+mn-ea"/>
                <a:cs typeface="+mn-cs"/>
              </a:rPr>
              <a:t>, E. D. Wagner, R. </a:t>
            </a:r>
            <a:r>
              <a:rPr lang="en-US" sz="1200" kern="1200" dirty="0" err="1" smtClean="0">
                <a:solidFill>
                  <a:schemeClr val="tx1"/>
                </a:solidFill>
                <a:effectLst/>
                <a:latin typeface="+mn-lt"/>
                <a:ea typeface="+mn-ea"/>
                <a:cs typeface="+mn-cs"/>
              </a:rPr>
              <a:t>Schoeny</a:t>
            </a:r>
            <a:r>
              <a:rPr lang="en-US" sz="1200" kern="1200" dirty="0" smtClean="0">
                <a:solidFill>
                  <a:schemeClr val="tx1"/>
                </a:solidFill>
                <a:effectLst/>
                <a:latin typeface="+mn-lt"/>
                <a:ea typeface="+mn-ea"/>
                <a:cs typeface="+mn-cs"/>
              </a:rPr>
              <a:t>, and D. M. </a:t>
            </a:r>
            <a:r>
              <a:rPr lang="en-US" sz="1200" kern="1200" dirty="0" err="1" smtClean="0">
                <a:solidFill>
                  <a:schemeClr val="tx1"/>
                </a:solidFill>
                <a:effectLst/>
                <a:latin typeface="+mn-lt"/>
                <a:ea typeface="+mn-ea"/>
                <a:cs typeface="+mn-cs"/>
              </a:rPr>
              <a:t>DeMarini</a:t>
            </a:r>
            <a:r>
              <a:rPr lang="en-US" sz="1200" kern="1200" dirty="0" smtClean="0">
                <a:solidFill>
                  <a:schemeClr val="tx1"/>
                </a:solidFill>
                <a:effectLst/>
                <a:latin typeface="+mn-lt"/>
                <a:ea typeface="+mn-ea"/>
                <a:cs typeface="+mn-cs"/>
              </a:rPr>
              <a:t>. 2007. Occurrence, </a:t>
            </a:r>
            <a:r>
              <a:rPr lang="en-US" sz="1200" kern="1200" dirty="0" err="1" smtClean="0">
                <a:solidFill>
                  <a:schemeClr val="tx1"/>
                </a:solidFill>
                <a:effectLst/>
                <a:latin typeface="+mn-lt"/>
                <a:ea typeface="+mn-ea"/>
                <a:cs typeface="+mn-cs"/>
              </a:rPr>
              <a:t>genotoxicity</a:t>
            </a:r>
            <a:r>
              <a:rPr lang="en-US" sz="1200" kern="1200" dirty="0" smtClean="0">
                <a:solidFill>
                  <a:schemeClr val="tx1"/>
                </a:solidFill>
                <a:effectLst/>
                <a:latin typeface="+mn-lt"/>
                <a:ea typeface="+mn-ea"/>
                <a:cs typeface="+mn-cs"/>
              </a:rPr>
              <a:t>, and carcinogenicity of regulated and emerging disinfection by-products in drinking water: A review and roadmap for research. Mutation Research - Reviews in Mutation Research 636:178–242.</a:t>
            </a:r>
          </a:p>
          <a:p>
            <a:r>
              <a:rPr lang="en-US" sz="1200" kern="1200" dirty="0" smtClean="0">
                <a:solidFill>
                  <a:schemeClr val="tx1"/>
                </a:solidFill>
                <a:effectLst/>
                <a:latin typeface="+mn-lt"/>
                <a:ea typeface="+mn-ea"/>
                <a:cs typeface="+mn-cs"/>
              </a:rPr>
              <a:t>Richardson, S. D., A. D. </a:t>
            </a:r>
            <a:r>
              <a:rPr lang="en-US" sz="1200" kern="1200" dirty="0" err="1" smtClean="0">
                <a:solidFill>
                  <a:schemeClr val="tx1"/>
                </a:solidFill>
                <a:effectLst/>
                <a:latin typeface="+mn-lt"/>
                <a:ea typeface="+mn-ea"/>
                <a:cs typeface="+mn-cs"/>
              </a:rPr>
              <a:t>Thruston</a:t>
            </a:r>
            <a:r>
              <a:rPr lang="en-US" sz="1200" kern="1200" dirty="0" smtClean="0">
                <a:solidFill>
                  <a:schemeClr val="tx1"/>
                </a:solidFill>
                <a:effectLst/>
                <a:latin typeface="+mn-lt"/>
                <a:ea typeface="+mn-ea"/>
                <a:cs typeface="+mn-cs"/>
              </a:rPr>
              <a:t>, T. V. </a:t>
            </a:r>
            <a:r>
              <a:rPr lang="en-US" sz="1200" kern="1200" dirty="0" err="1" smtClean="0">
                <a:solidFill>
                  <a:schemeClr val="tx1"/>
                </a:solidFill>
                <a:effectLst/>
                <a:latin typeface="+mn-lt"/>
                <a:ea typeface="+mn-ea"/>
                <a:cs typeface="+mn-cs"/>
              </a:rPr>
              <a:t>Caughran</a:t>
            </a:r>
            <a:r>
              <a:rPr lang="en-US" sz="1200" kern="1200" dirty="0" smtClean="0">
                <a:solidFill>
                  <a:schemeClr val="tx1"/>
                </a:solidFill>
                <a:effectLst/>
                <a:latin typeface="+mn-lt"/>
                <a:ea typeface="+mn-ea"/>
                <a:cs typeface="+mn-cs"/>
              </a:rPr>
              <a:t>, P. H. Chen, T. W. Collette, T. L. Floyd, K. M. </a:t>
            </a:r>
            <a:r>
              <a:rPr lang="en-US" sz="1200" kern="1200" dirty="0" err="1" smtClean="0">
                <a:solidFill>
                  <a:schemeClr val="tx1"/>
                </a:solidFill>
                <a:effectLst/>
                <a:latin typeface="+mn-lt"/>
                <a:ea typeface="+mn-ea"/>
                <a:cs typeface="+mn-cs"/>
              </a:rPr>
              <a:t>Schenck</a:t>
            </a:r>
            <a:r>
              <a:rPr lang="en-US" sz="1200" kern="1200" dirty="0" smtClean="0">
                <a:solidFill>
                  <a:schemeClr val="tx1"/>
                </a:solidFill>
                <a:effectLst/>
                <a:latin typeface="+mn-lt"/>
                <a:ea typeface="+mn-ea"/>
                <a:cs typeface="+mn-cs"/>
              </a:rPr>
              <a:t>, B. W. </a:t>
            </a:r>
            <a:r>
              <a:rPr lang="en-US" sz="1200" kern="1200" dirty="0" err="1" smtClean="0">
                <a:solidFill>
                  <a:schemeClr val="tx1"/>
                </a:solidFill>
                <a:effectLst/>
                <a:latin typeface="+mn-lt"/>
                <a:ea typeface="+mn-ea"/>
                <a:cs typeface="+mn-cs"/>
              </a:rPr>
              <a:t>Lykins</a:t>
            </a:r>
            <a:r>
              <a:rPr lang="en-US" sz="1200" kern="1200" dirty="0" smtClean="0">
                <a:solidFill>
                  <a:schemeClr val="tx1"/>
                </a:solidFill>
                <a:effectLst/>
                <a:latin typeface="+mn-lt"/>
                <a:ea typeface="+mn-ea"/>
                <a:cs typeface="+mn-cs"/>
              </a:rPr>
              <a:t>, G. R. Sun, and G. </a:t>
            </a:r>
            <a:r>
              <a:rPr lang="en-US" sz="1200" kern="1200" dirty="0" err="1" smtClean="0">
                <a:solidFill>
                  <a:schemeClr val="tx1"/>
                </a:solidFill>
                <a:effectLst/>
                <a:latin typeface="+mn-lt"/>
                <a:ea typeface="+mn-ea"/>
                <a:cs typeface="+mn-cs"/>
              </a:rPr>
              <a:t>Majetich</a:t>
            </a:r>
            <a:r>
              <a:rPr lang="en-US" sz="1200" kern="1200" dirty="0" smtClean="0">
                <a:solidFill>
                  <a:schemeClr val="tx1"/>
                </a:solidFill>
                <a:effectLst/>
                <a:latin typeface="+mn-lt"/>
                <a:ea typeface="+mn-ea"/>
                <a:cs typeface="+mn-cs"/>
              </a:rPr>
              <a:t>. 1999. Identification of new drinking water disinfection byproducts formed in the presence of bromide. Environmental Science and Technology 33:3378–3383.</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Richardson, S. D., A. D. </a:t>
            </a:r>
            <a:r>
              <a:rPr lang="en-US" sz="1200" kern="1200" dirty="0" err="1" smtClean="0">
                <a:solidFill>
                  <a:schemeClr val="tx1"/>
                </a:solidFill>
                <a:effectLst/>
                <a:latin typeface="+mn-lt"/>
                <a:ea typeface="+mn-ea"/>
                <a:cs typeface="+mn-cs"/>
              </a:rPr>
              <a:t>Thruston</a:t>
            </a:r>
            <a:r>
              <a:rPr lang="en-US" sz="1200" kern="1200" dirty="0" smtClean="0">
                <a:solidFill>
                  <a:schemeClr val="tx1"/>
                </a:solidFill>
                <a:effectLst/>
                <a:latin typeface="+mn-lt"/>
                <a:ea typeface="+mn-ea"/>
                <a:cs typeface="+mn-cs"/>
              </a:rPr>
              <a:t>, C. </a:t>
            </a:r>
            <a:r>
              <a:rPr lang="en-US" sz="1200" kern="1200" dirty="0" err="1" smtClean="0">
                <a:solidFill>
                  <a:schemeClr val="tx1"/>
                </a:solidFill>
                <a:effectLst/>
                <a:latin typeface="+mn-lt"/>
                <a:ea typeface="+mn-ea"/>
                <a:cs typeface="+mn-cs"/>
              </a:rPr>
              <a:t>Rav-Acha</a:t>
            </a:r>
            <a:r>
              <a:rPr lang="en-US" sz="1200" kern="1200" dirty="0" smtClean="0">
                <a:solidFill>
                  <a:schemeClr val="tx1"/>
                </a:solidFill>
                <a:effectLst/>
                <a:latin typeface="+mn-lt"/>
                <a:ea typeface="+mn-ea"/>
                <a:cs typeface="+mn-cs"/>
              </a:rPr>
              <a:t>, L. </a:t>
            </a:r>
            <a:r>
              <a:rPr lang="en-US" sz="1200" kern="1200" dirty="0" err="1" smtClean="0">
                <a:solidFill>
                  <a:schemeClr val="tx1"/>
                </a:solidFill>
                <a:effectLst/>
                <a:latin typeface="+mn-lt"/>
                <a:ea typeface="+mn-ea"/>
                <a:cs typeface="+mn-cs"/>
              </a:rPr>
              <a:t>Groisman</a:t>
            </a:r>
            <a:r>
              <a:rPr lang="en-US" sz="1200" kern="1200" dirty="0" smtClean="0">
                <a:solidFill>
                  <a:schemeClr val="tx1"/>
                </a:solidFill>
                <a:effectLst/>
                <a:latin typeface="+mn-lt"/>
                <a:ea typeface="+mn-ea"/>
                <a:cs typeface="+mn-cs"/>
              </a:rPr>
              <a:t>, I. </a:t>
            </a:r>
            <a:r>
              <a:rPr lang="en-US" sz="1200" kern="1200" dirty="0" err="1" smtClean="0">
                <a:solidFill>
                  <a:schemeClr val="tx1"/>
                </a:solidFill>
                <a:effectLst/>
                <a:latin typeface="+mn-lt"/>
                <a:ea typeface="+mn-ea"/>
                <a:cs typeface="+mn-cs"/>
              </a:rPr>
              <a:t>Popilevsky</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Juraev</a:t>
            </a:r>
            <a:r>
              <a:rPr lang="en-US" sz="1200" kern="1200" dirty="0" smtClean="0">
                <a:solidFill>
                  <a:schemeClr val="tx1"/>
                </a:solidFill>
                <a:effectLst/>
                <a:latin typeface="+mn-lt"/>
                <a:ea typeface="+mn-ea"/>
                <a:cs typeface="+mn-cs"/>
              </a:rPr>
              <a:t>, V. </a:t>
            </a:r>
            <a:r>
              <a:rPr lang="en-US" sz="1200" kern="1200" dirty="0" err="1" smtClean="0">
                <a:solidFill>
                  <a:schemeClr val="tx1"/>
                </a:solidFill>
                <a:effectLst/>
                <a:latin typeface="+mn-lt"/>
                <a:ea typeface="+mn-ea"/>
                <a:cs typeface="+mn-cs"/>
              </a:rPr>
              <a:t>Glezer</a:t>
            </a:r>
            <a:r>
              <a:rPr lang="en-US" sz="1200" kern="1200" dirty="0" smtClean="0">
                <a:solidFill>
                  <a:schemeClr val="tx1"/>
                </a:solidFill>
                <a:effectLst/>
                <a:latin typeface="+mn-lt"/>
                <a:ea typeface="+mn-ea"/>
                <a:cs typeface="+mn-cs"/>
              </a:rPr>
              <a:t>, A. B. </a:t>
            </a:r>
            <a:r>
              <a:rPr lang="en-US" sz="1200" kern="1200" dirty="0" err="1" smtClean="0">
                <a:solidFill>
                  <a:schemeClr val="tx1"/>
                </a:solidFill>
                <a:effectLst/>
                <a:latin typeface="+mn-lt"/>
                <a:ea typeface="+mn-ea"/>
                <a:cs typeface="+mn-cs"/>
              </a:rPr>
              <a:t>McKAgue</a:t>
            </a:r>
            <a:r>
              <a:rPr lang="en-US" sz="1200" kern="1200" dirty="0" smtClean="0">
                <a:solidFill>
                  <a:schemeClr val="tx1"/>
                </a:solidFill>
                <a:effectLst/>
                <a:latin typeface="+mn-lt"/>
                <a:ea typeface="+mn-ea"/>
                <a:cs typeface="+mn-cs"/>
              </a:rPr>
              <a:t>, M. J. </a:t>
            </a:r>
            <a:r>
              <a:rPr lang="en-US" sz="1200" kern="1200" dirty="0" err="1" smtClean="0">
                <a:solidFill>
                  <a:schemeClr val="tx1"/>
                </a:solidFill>
                <a:effectLst/>
                <a:latin typeface="+mn-lt"/>
                <a:ea typeface="+mn-ea"/>
                <a:cs typeface="+mn-cs"/>
              </a:rPr>
              <a:t>Plewa</a:t>
            </a:r>
            <a:r>
              <a:rPr lang="en-US" sz="1200" kern="1200" dirty="0" smtClean="0">
                <a:solidFill>
                  <a:schemeClr val="tx1"/>
                </a:solidFill>
                <a:effectLst/>
                <a:latin typeface="+mn-lt"/>
                <a:ea typeface="+mn-ea"/>
                <a:cs typeface="+mn-cs"/>
              </a:rPr>
              <a:t>, and E. D. Wagner. 2003. </a:t>
            </a:r>
            <a:r>
              <a:rPr lang="en-US" sz="1200" kern="1200" dirty="0" err="1" smtClean="0">
                <a:solidFill>
                  <a:schemeClr val="tx1"/>
                </a:solidFill>
                <a:effectLst/>
                <a:latin typeface="+mn-lt"/>
                <a:ea typeface="+mn-ea"/>
                <a:cs typeface="+mn-cs"/>
              </a:rPr>
              <a:t>Tribromopyrrole</a:t>
            </a:r>
            <a:r>
              <a:rPr lang="en-US" sz="1200" kern="1200" dirty="0" smtClean="0">
                <a:solidFill>
                  <a:schemeClr val="tx1"/>
                </a:solidFill>
                <a:effectLst/>
                <a:latin typeface="+mn-lt"/>
                <a:ea typeface="+mn-ea"/>
                <a:cs typeface="+mn-cs"/>
              </a:rPr>
              <a:t>, brominated acids, and other disinfection byproducts produced by disinfection of drinking water rich in bromide. Environmental Science and Technology 37:3782–3793.</a:t>
            </a:r>
          </a:p>
          <a:p>
            <a:r>
              <a:rPr lang="en-US" sz="1200" kern="1200" dirty="0" smtClean="0">
                <a:solidFill>
                  <a:schemeClr val="tx1"/>
                </a:solidFill>
                <a:effectLst/>
                <a:latin typeface="+mn-lt"/>
                <a:ea typeface="+mn-ea"/>
                <a:cs typeface="+mn-cs"/>
              </a:rPr>
              <a:t>Rook, J. 1974. Formation of </a:t>
            </a:r>
            <a:r>
              <a:rPr lang="en-US" sz="1200" kern="1200" dirty="0" err="1" smtClean="0">
                <a:solidFill>
                  <a:schemeClr val="tx1"/>
                </a:solidFill>
                <a:effectLst/>
                <a:latin typeface="+mn-lt"/>
                <a:ea typeface="+mn-ea"/>
                <a:cs typeface="+mn-cs"/>
              </a:rPr>
              <a:t>haloforms</a:t>
            </a:r>
            <a:r>
              <a:rPr lang="en-US" sz="1200" kern="1200" dirty="0" smtClean="0">
                <a:solidFill>
                  <a:schemeClr val="tx1"/>
                </a:solidFill>
                <a:effectLst/>
                <a:latin typeface="+mn-lt"/>
                <a:ea typeface="+mn-ea"/>
                <a:cs typeface="+mn-cs"/>
              </a:rPr>
              <a:t> during chlorination. Water Treatment and Examination 28:234–243.</a:t>
            </a:r>
          </a:p>
          <a:p>
            <a:r>
              <a:rPr lang="en-US" sz="1200" kern="1200" dirty="0" err="1" smtClean="0">
                <a:solidFill>
                  <a:schemeClr val="tx1"/>
                </a:solidFill>
                <a:effectLst/>
                <a:latin typeface="+mn-lt"/>
                <a:ea typeface="+mn-ea"/>
                <a:cs typeface="+mn-cs"/>
              </a:rPr>
              <a:t>Savitz</a:t>
            </a:r>
            <a:r>
              <a:rPr lang="en-US" sz="1200" kern="1200" dirty="0" smtClean="0">
                <a:solidFill>
                  <a:schemeClr val="tx1"/>
                </a:solidFill>
                <a:effectLst/>
                <a:latin typeface="+mn-lt"/>
                <a:ea typeface="+mn-ea"/>
                <a:cs typeface="+mn-cs"/>
              </a:rPr>
              <a:t>, D. A., P. C. Singer, A. H. Herring, K. E. Hartmann, H. S. Weinberg, and C. </a:t>
            </a:r>
            <a:r>
              <a:rPr lang="en-US" sz="1200" kern="1200" dirty="0" err="1" smtClean="0">
                <a:solidFill>
                  <a:schemeClr val="tx1"/>
                </a:solidFill>
                <a:effectLst/>
                <a:latin typeface="+mn-lt"/>
                <a:ea typeface="+mn-ea"/>
                <a:cs typeface="+mn-cs"/>
              </a:rPr>
              <a:t>Makarushka</a:t>
            </a:r>
            <a:r>
              <a:rPr lang="en-US" sz="1200" kern="1200" dirty="0" smtClean="0">
                <a:solidFill>
                  <a:schemeClr val="tx1"/>
                </a:solidFill>
                <a:effectLst/>
                <a:latin typeface="+mn-lt"/>
                <a:ea typeface="+mn-ea"/>
                <a:cs typeface="+mn-cs"/>
              </a:rPr>
              <a:t>. 2006. Exposure to drinking water disinfection by-products and pregnancy loss. American Journal of Epidemiology.</a:t>
            </a:r>
          </a:p>
          <a:p>
            <a:r>
              <a:rPr lang="en-US" sz="1200" kern="1200" dirty="0" err="1" smtClean="0">
                <a:solidFill>
                  <a:schemeClr val="tx1"/>
                </a:solidFill>
                <a:effectLst/>
                <a:latin typeface="+mn-lt"/>
                <a:ea typeface="+mn-ea"/>
                <a:cs typeface="+mn-cs"/>
              </a:rPr>
              <a:t>Sawade</a:t>
            </a:r>
            <a:r>
              <a:rPr lang="en-US" sz="1200" kern="1200" dirty="0" smtClean="0">
                <a:solidFill>
                  <a:schemeClr val="tx1"/>
                </a:solidFill>
                <a:effectLst/>
                <a:latin typeface="+mn-lt"/>
                <a:ea typeface="+mn-ea"/>
                <a:cs typeface="+mn-cs"/>
              </a:rPr>
              <a:t>, E., R. </a:t>
            </a:r>
            <a:r>
              <a:rPr lang="en-US" sz="1200" kern="1200" dirty="0" err="1" smtClean="0">
                <a:solidFill>
                  <a:schemeClr val="tx1"/>
                </a:solidFill>
                <a:effectLst/>
                <a:latin typeface="+mn-lt"/>
                <a:ea typeface="+mn-ea"/>
                <a:cs typeface="+mn-cs"/>
              </a:rPr>
              <a:t>Fabris</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Humpage</a:t>
            </a:r>
            <a:r>
              <a:rPr lang="en-US" sz="1200" kern="1200" dirty="0" smtClean="0">
                <a:solidFill>
                  <a:schemeClr val="tx1"/>
                </a:solidFill>
                <a:effectLst/>
                <a:latin typeface="+mn-lt"/>
                <a:ea typeface="+mn-ea"/>
                <a:cs typeface="+mn-cs"/>
              </a:rPr>
              <a:t>, and M. </a:t>
            </a:r>
            <a:r>
              <a:rPr lang="en-US" sz="1200" kern="1200" dirty="0" err="1" smtClean="0">
                <a:solidFill>
                  <a:schemeClr val="tx1"/>
                </a:solidFill>
                <a:effectLst/>
                <a:latin typeface="+mn-lt"/>
                <a:ea typeface="+mn-ea"/>
                <a:cs typeface="+mn-cs"/>
              </a:rPr>
              <a:t>Drikas</a:t>
            </a:r>
            <a:r>
              <a:rPr lang="en-US" sz="1200" kern="1200" dirty="0" smtClean="0">
                <a:solidFill>
                  <a:schemeClr val="tx1"/>
                </a:solidFill>
                <a:effectLst/>
                <a:latin typeface="+mn-lt"/>
                <a:ea typeface="+mn-ea"/>
                <a:cs typeface="+mn-cs"/>
              </a:rPr>
              <a:t>. 2016. Effect of increasing bromide concentration on toxicity in treated drinking water. Journal of Water and Health 14:183–191.</a:t>
            </a:r>
          </a:p>
          <a:p>
            <a:r>
              <a:rPr lang="en-US" sz="1200" kern="1200" dirty="0" smtClean="0">
                <a:solidFill>
                  <a:schemeClr val="tx1"/>
                </a:solidFill>
                <a:effectLst/>
                <a:latin typeface="+mn-lt"/>
                <a:ea typeface="+mn-ea"/>
                <a:cs typeface="+mn-cs"/>
              </a:rPr>
              <a:t>Sharma, V. K., R. </a:t>
            </a:r>
            <a:r>
              <a:rPr lang="en-US" sz="1200" kern="1200" dirty="0" err="1" smtClean="0">
                <a:solidFill>
                  <a:schemeClr val="tx1"/>
                </a:solidFill>
                <a:effectLst/>
                <a:latin typeface="+mn-lt"/>
                <a:ea typeface="+mn-ea"/>
                <a:cs typeface="+mn-cs"/>
              </a:rPr>
              <a:t>Zboril</a:t>
            </a:r>
            <a:r>
              <a:rPr lang="en-US" sz="1200" kern="1200" dirty="0" smtClean="0">
                <a:solidFill>
                  <a:schemeClr val="tx1"/>
                </a:solidFill>
                <a:effectLst/>
                <a:latin typeface="+mn-lt"/>
                <a:ea typeface="+mn-ea"/>
                <a:cs typeface="+mn-cs"/>
              </a:rPr>
              <a:t>, and T. J. McDonald. 2014. Formation and toxicity of brominated disinfection byproducts during chlorination and </a:t>
            </a:r>
            <a:r>
              <a:rPr lang="en-US" sz="1200" kern="1200" dirty="0" err="1" smtClean="0">
                <a:solidFill>
                  <a:schemeClr val="tx1"/>
                </a:solidFill>
                <a:effectLst/>
                <a:latin typeface="+mn-lt"/>
                <a:ea typeface="+mn-ea"/>
                <a:cs typeface="+mn-cs"/>
              </a:rPr>
              <a:t>chloramination</a:t>
            </a:r>
            <a:r>
              <a:rPr lang="en-US" sz="1200" kern="1200" dirty="0" smtClean="0">
                <a:solidFill>
                  <a:schemeClr val="tx1"/>
                </a:solidFill>
                <a:effectLst/>
                <a:latin typeface="+mn-lt"/>
                <a:ea typeface="+mn-ea"/>
                <a:cs typeface="+mn-cs"/>
              </a:rPr>
              <a:t> of water: A review. Journal of Environmental Science and Health - Part B Pesticides, Food Contaminants, and Agricultural Wastes 49:212–228.</a:t>
            </a:r>
          </a:p>
          <a:p>
            <a:r>
              <a:rPr lang="en-US" sz="1200" kern="1200" dirty="0" smtClean="0">
                <a:solidFill>
                  <a:schemeClr val="tx1"/>
                </a:solidFill>
                <a:effectLst/>
                <a:latin typeface="+mn-lt"/>
                <a:ea typeface="+mn-ea"/>
                <a:cs typeface="+mn-cs"/>
              </a:rPr>
              <a:t>States, S., G. </a:t>
            </a:r>
            <a:r>
              <a:rPr lang="en-US" sz="1200" kern="1200" dirty="0" err="1" smtClean="0">
                <a:solidFill>
                  <a:schemeClr val="tx1"/>
                </a:solidFill>
                <a:effectLst/>
                <a:latin typeface="+mn-lt"/>
                <a:ea typeface="+mn-ea"/>
                <a:cs typeface="+mn-cs"/>
              </a:rPr>
              <a:t>Cyprych</a:t>
            </a:r>
            <a:r>
              <a:rPr lang="en-US" sz="1200" kern="1200" dirty="0" smtClean="0">
                <a:solidFill>
                  <a:schemeClr val="tx1"/>
                </a:solidFill>
                <a:effectLst/>
                <a:latin typeface="+mn-lt"/>
                <a:ea typeface="+mn-ea"/>
                <a:cs typeface="+mn-cs"/>
              </a:rPr>
              <a:t>, M. Stoner, F. </a:t>
            </a:r>
            <a:r>
              <a:rPr lang="en-US" sz="1200" kern="1200" dirty="0" err="1" smtClean="0">
                <a:solidFill>
                  <a:schemeClr val="tx1"/>
                </a:solidFill>
                <a:effectLst/>
                <a:latin typeface="+mn-lt"/>
                <a:ea typeface="+mn-ea"/>
                <a:cs typeface="+mn-cs"/>
              </a:rPr>
              <a:t>Wydra</a:t>
            </a:r>
            <a:r>
              <a:rPr lang="en-US" sz="1200" kern="1200" dirty="0" smtClean="0">
                <a:solidFill>
                  <a:schemeClr val="tx1"/>
                </a:solidFill>
                <a:effectLst/>
                <a:latin typeface="+mn-lt"/>
                <a:ea typeface="+mn-ea"/>
                <a:cs typeface="+mn-cs"/>
              </a:rPr>
              <a:t>, J. </a:t>
            </a:r>
            <a:r>
              <a:rPr lang="en-US" sz="1200" kern="1200" dirty="0" err="1" smtClean="0">
                <a:solidFill>
                  <a:schemeClr val="tx1"/>
                </a:solidFill>
                <a:effectLst/>
                <a:latin typeface="+mn-lt"/>
                <a:ea typeface="+mn-ea"/>
                <a:cs typeface="+mn-cs"/>
              </a:rPr>
              <a:t>Kuchta</a:t>
            </a:r>
            <a:r>
              <a:rPr lang="en-US" sz="1200" kern="1200" dirty="0" smtClean="0">
                <a:solidFill>
                  <a:schemeClr val="tx1"/>
                </a:solidFill>
                <a:effectLst/>
                <a:latin typeface="+mn-lt"/>
                <a:ea typeface="+mn-ea"/>
                <a:cs typeface="+mn-cs"/>
              </a:rPr>
              <a:t>, J. </a:t>
            </a:r>
            <a:r>
              <a:rPr lang="en-US" sz="1200" kern="1200" dirty="0" err="1" smtClean="0">
                <a:solidFill>
                  <a:schemeClr val="tx1"/>
                </a:solidFill>
                <a:effectLst/>
                <a:latin typeface="+mn-lt"/>
                <a:ea typeface="+mn-ea"/>
                <a:cs typeface="+mn-cs"/>
              </a:rPr>
              <a:t>Monnell</a:t>
            </a:r>
            <a:r>
              <a:rPr lang="en-US" sz="1200" kern="1200" dirty="0" smtClean="0">
                <a:solidFill>
                  <a:schemeClr val="tx1"/>
                </a:solidFill>
                <a:effectLst/>
                <a:latin typeface="+mn-lt"/>
                <a:ea typeface="+mn-ea"/>
                <a:cs typeface="+mn-cs"/>
              </a:rPr>
              <a:t>, and L. </a:t>
            </a:r>
            <a:r>
              <a:rPr lang="en-US" sz="1200" kern="1200" dirty="0" err="1" smtClean="0">
                <a:solidFill>
                  <a:schemeClr val="tx1"/>
                </a:solidFill>
                <a:effectLst/>
                <a:latin typeface="+mn-lt"/>
                <a:ea typeface="+mn-ea"/>
                <a:cs typeface="+mn-cs"/>
              </a:rPr>
              <a:t>Casson</a:t>
            </a:r>
            <a:r>
              <a:rPr lang="en-US" sz="1200" kern="1200" dirty="0" smtClean="0">
                <a:solidFill>
                  <a:schemeClr val="tx1"/>
                </a:solidFill>
                <a:effectLst/>
                <a:latin typeface="+mn-lt"/>
                <a:ea typeface="+mn-ea"/>
                <a:cs typeface="+mn-cs"/>
              </a:rPr>
              <a:t>. 2013. Marcellus Shale drilling and brominated THMs in Pittsburgh, Pa., drinking water. Journal - American Water Works Association.</a:t>
            </a:r>
          </a:p>
          <a:p>
            <a:r>
              <a:rPr lang="en-US" sz="1200" kern="1200" dirty="0" smtClean="0">
                <a:solidFill>
                  <a:schemeClr val="tx1"/>
                </a:solidFill>
                <a:effectLst/>
                <a:latin typeface="+mn-lt"/>
                <a:ea typeface="+mn-ea"/>
                <a:cs typeface="+mn-cs"/>
              </a:rPr>
              <a:t>Villanueva, C. M., K. P. Cantor, S. </a:t>
            </a:r>
            <a:r>
              <a:rPr lang="en-US" sz="1200" kern="1200" dirty="0" err="1" smtClean="0">
                <a:solidFill>
                  <a:schemeClr val="tx1"/>
                </a:solidFill>
                <a:effectLst/>
                <a:latin typeface="+mn-lt"/>
                <a:ea typeface="+mn-ea"/>
                <a:cs typeface="+mn-cs"/>
              </a:rPr>
              <a:t>Cordier</a:t>
            </a:r>
            <a:r>
              <a:rPr lang="en-US" sz="1200" kern="1200" dirty="0" smtClean="0">
                <a:solidFill>
                  <a:schemeClr val="tx1"/>
                </a:solidFill>
                <a:effectLst/>
                <a:latin typeface="+mn-lt"/>
                <a:ea typeface="+mn-ea"/>
                <a:cs typeface="+mn-cs"/>
              </a:rPr>
              <a:t>, J. J. K. </a:t>
            </a:r>
            <a:r>
              <a:rPr lang="en-US" sz="1200" kern="1200" dirty="0" err="1" smtClean="0">
                <a:solidFill>
                  <a:schemeClr val="tx1"/>
                </a:solidFill>
                <a:effectLst/>
                <a:latin typeface="+mn-lt"/>
                <a:ea typeface="+mn-ea"/>
                <a:cs typeface="+mn-cs"/>
              </a:rPr>
              <a:t>Jaakkola</a:t>
            </a:r>
            <a:r>
              <a:rPr lang="en-US" sz="1200" kern="1200" dirty="0" smtClean="0">
                <a:solidFill>
                  <a:schemeClr val="tx1"/>
                </a:solidFill>
                <a:effectLst/>
                <a:latin typeface="+mn-lt"/>
                <a:ea typeface="+mn-ea"/>
                <a:cs typeface="+mn-cs"/>
              </a:rPr>
              <a:t>, W. D. King, C. F. Lynch, S. </a:t>
            </a:r>
            <a:r>
              <a:rPr lang="en-US" sz="1200" kern="1200" dirty="0" err="1" smtClean="0">
                <a:solidFill>
                  <a:schemeClr val="tx1"/>
                </a:solidFill>
                <a:effectLst/>
                <a:latin typeface="+mn-lt"/>
                <a:ea typeface="+mn-ea"/>
                <a:cs typeface="+mn-cs"/>
              </a:rPr>
              <a:t>Porru</a:t>
            </a:r>
            <a:r>
              <a:rPr lang="en-US" sz="1200" kern="1200" dirty="0" smtClean="0">
                <a:solidFill>
                  <a:schemeClr val="tx1"/>
                </a:solidFill>
                <a:effectLst/>
                <a:latin typeface="+mn-lt"/>
                <a:ea typeface="+mn-ea"/>
                <a:cs typeface="+mn-cs"/>
              </a:rPr>
              <a:t>, and M. </a:t>
            </a:r>
            <a:r>
              <a:rPr lang="en-US" sz="1200" kern="1200" dirty="0" err="1" smtClean="0">
                <a:solidFill>
                  <a:schemeClr val="tx1"/>
                </a:solidFill>
                <a:effectLst/>
                <a:latin typeface="+mn-lt"/>
                <a:ea typeface="+mn-ea"/>
                <a:cs typeface="+mn-cs"/>
              </a:rPr>
              <a:t>Kogevinas</a:t>
            </a:r>
            <a:r>
              <a:rPr lang="en-US" sz="1200" kern="1200" dirty="0" smtClean="0">
                <a:solidFill>
                  <a:schemeClr val="tx1"/>
                </a:solidFill>
                <a:effectLst/>
                <a:latin typeface="+mn-lt"/>
                <a:ea typeface="+mn-ea"/>
                <a:cs typeface="+mn-cs"/>
              </a:rPr>
              <a:t>. 2004. Disinfection byproducts and bladder cancer: A pooled analysis. Epidemiology.</a:t>
            </a:r>
          </a:p>
          <a:p>
            <a:r>
              <a:rPr lang="en-US" sz="1200" kern="1200" dirty="0" smtClean="0">
                <a:solidFill>
                  <a:schemeClr val="tx1"/>
                </a:solidFill>
                <a:effectLst/>
                <a:latin typeface="+mn-lt"/>
                <a:ea typeface="+mn-ea"/>
                <a:cs typeface="+mn-cs"/>
              </a:rPr>
              <a:t>Villanueva, C. M., S. </a:t>
            </a:r>
            <a:r>
              <a:rPr lang="en-US" sz="1200" kern="1200" dirty="0" err="1" smtClean="0">
                <a:solidFill>
                  <a:schemeClr val="tx1"/>
                </a:solidFill>
                <a:effectLst/>
                <a:latin typeface="+mn-lt"/>
                <a:ea typeface="+mn-ea"/>
                <a:cs typeface="+mn-cs"/>
              </a:rPr>
              <a:t>Cordier</a:t>
            </a:r>
            <a:r>
              <a:rPr lang="en-US" sz="1200" kern="1200" dirty="0" smtClean="0">
                <a:solidFill>
                  <a:schemeClr val="tx1"/>
                </a:solidFill>
                <a:effectLst/>
                <a:latin typeface="+mn-lt"/>
                <a:ea typeface="+mn-ea"/>
                <a:cs typeface="+mn-cs"/>
              </a:rPr>
              <a:t>, L. Font-Ribera, L. A. Salas, and P. </a:t>
            </a:r>
            <a:r>
              <a:rPr lang="en-US" sz="1200" kern="1200" dirty="0" err="1" smtClean="0">
                <a:solidFill>
                  <a:schemeClr val="tx1"/>
                </a:solidFill>
                <a:effectLst/>
                <a:latin typeface="+mn-lt"/>
                <a:ea typeface="+mn-ea"/>
                <a:cs typeface="+mn-cs"/>
              </a:rPr>
              <a:t>Levallois</a:t>
            </a:r>
            <a:r>
              <a:rPr lang="en-US" sz="1200" kern="1200" dirty="0" smtClean="0">
                <a:solidFill>
                  <a:schemeClr val="tx1"/>
                </a:solidFill>
                <a:effectLst/>
                <a:latin typeface="+mn-lt"/>
                <a:ea typeface="+mn-ea"/>
                <a:cs typeface="+mn-cs"/>
              </a:rPr>
              <a:t>. 2015. Overview of Disinfection By-products and Associated Health Effects. Current environmental health reports 2:107–115.</a:t>
            </a:r>
          </a:p>
          <a:p>
            <a:r>
              <a:rPr lang="en-US" sz="1200" kern="1200" dirty="0" smtClean="0">
                <a:solidFill>
                  <a:schemeClr val="tx1"/>
                </a:solidFill>
                <a:effectLst/>
                <a:latin typeface="+mn-lt"/>
                <a:ea typeface="+mn-ea"/>
                <a:cs typeface="+mn-cs"/>
              </a:rPr>
              <a:t>Villanueva, C. M., F. </a:t>
            </a:r>
            <a:r>
              <a:rPr lang="en-US" sz="1200" kern="1200" dirty="0" err="1" smtClean="0">
                <a:solidFill>
                  <a:schemeClr val="tx1"/>
                </a:solidFill>
                <a:effectLst/>
                <a:latin typeface="+mn-lt"/>
                <a:ea typeface="+mn-ea"/>
                <a:cs typeface="+mn-cs"/>
              </a:rPr>
              <a:t>Fernández</a:t>
            </a:r>
            <a:r>
              <a:rPr lang="en-US" sz="1200" kern="1200" dirty="0" smtClean="0">
                <a:solidFill>
                  <a:schemeClr val="tx1"/>
                </a:solidFill>
                <a:effectLst/>
                <a:latin typeface="+mn-lt"/>
                <a:ea typeface="+mn-ea"/>
                <a:cs typeface="+mn-cs"/>
              </a:rPr>
              <a:t>, N. </a:t>
            </a:r>
            <a:r>
              <a:rPr lang="en-US" sz="1200" kern="1200" dirty="0" err="1" smtClean="0">
                <a:solidFill>
                  <a:schemeClr val="tx1"/>
                </a:solidFill>
                <a:effectLst/>
                <a:latin typeface="+mn-lt"/>
                <a:ea typeface="+mn-ea"/>
                <a:cs typeface="+mn-cs"/>
              </a:rPr>
              <a:t>Malats</a:t>
            </a:r>
            <a:r>
              <a:rPr lang="en-US" sz="1200" kern="1200" dirty="0" smtClean="0">
                <a:solidFill>
                  <a:schemeClr val="tx1"/>
                </a:solidFill>
                <a:effectLst/>
                <a:latin typeface="+mn-lt"/>
                <a:ea typeface="+mn-ea"/>
                <a:cs typeface="+mn-cs"/>
              </a:rPr>
              <a:t>, J. O. </a:t>
            </a:r>
            <a:r>
              <a:rPr lang="en-US" sz="1200" kern="1200" dirty="0" err="1" smtClean="0">
                <a:solidFill>
                  <a:schemeClr val="tx1"/>
                </a:solidFill>
                <a:effectLst/>
                <a:latin typeface="+mn-lt"/>
                <a:ea typeface="+mn-ea"/>
                <a:cs typeface="+mn-cs"/>
              </a:rPr>
              <a:t>Grimalt</a:t>
            </a:r>
            <a:r>
              <a:rPr lang="en-US" sz="1200" kern="1200" dirty="0" smtClean="0">
                <a:solidFill>
                  <a:schemeClr val="tx1"/>
                </a:solidFill>
                <a:effectLst/>
                <a:latin typeface="+mn-lt"/>
                <a:ea typeface="+mn-ea"/>
                <a:cs typeface="+mn-cs"/>
              </a:rPr>
              <a:t>, and M. </a:t>
            </a:r>
            <a:r>
              <a:rPr lang="en-US" sz="1200" kern="1200" dirty="0" err="1" smtClean="0">
                <a:solidFill>
                  <a:schemeClr val="tx1"/>
                </a:solidFill>
                <a:effectLst/>
                <a:latin typeface="+mn-lt"/>
                <a:ea typeface="+mn-ea"/>
                <a:cs typeface="+mn-cs"/>
              </a:rPr>
              <a:t>Kogevinas</a:t>
            </a:r>
            <a:r>
              <a:rPr lang="en-US" sz="1200" kern="1200" dirty="0" smtClean="0">
                <a:solidFill>
                  <a:schemeClr val="tx1"/>
                </a:solidFill>
                <a:effectLst/>
                <a:latin typeface="+mn-lt"/>
                <a:ea typeface="+mn-ea"/>
                <a:cs typeface="+mn-cs"/>
              </a:rPr>
              <a:t>. 2003. Meta-analysis of studies on individual consumption of chlorinated drinking water and bladder cancer.</a:t>
            </a:r>
          </a:p>
          <a:p>
            <a:r>
              <a:rPr lang="en-US" sz="1200" kern="1200" dirty="0" smtClean="0">
                <a:solidFill>
                  <a:schemeClr val="tx1"/>
                </a:solidFill>
                <a:effectLst/>
                <a:latin typeface="+mn-lt"/>
                <a:ea typeface="+mn-ea"/>
                <a:cs typeface="+mn-cs"/>
              </a:rPr>
              <a:t>Wagner, E. D., and M. J. </a:t>
            </a:r>
            <a:r>
              <a:rPr lang="en-US" sz="1200" kern="1200" dirty="0" err="1" smtClean="0">
                <a:solidFill>
                  <a:schemeClr val="tx1"/>
                </a:solidFill>
                <a:effectLst/>
                <a:latin typeface="+mn-lt"/>
                <a:ea typeface="+mn-ea"/>
                <a:cs typeface="+mn-cs"/>
              </a:rPr>
              <a:t>Plewa</a:t>
            </a:r>
            <a:r>
              <a:rPr lang="en-US" sz="1200" kern="1200" dirty="0" smtClean="0">
                <a:solidFill>
                  <a:schemeClr val="tx1"/>
                </a:solidFill>
                <a:effectLst/>
                <a:latin typeface="+mn-lt"/>
                <a:ea typeface="+mn-ea"/>
                <a:cs typeface="+mn-cs"/>
              </a:rPr>
              <a:t>. 2017. CHO cell cytotoxicity and </a:t>
            </a:r>
            <a:r>
              <a:rPr lang="en-US" sz="1200" kern="1200" dirty="0" err="1" smtClean="0">
                <a:solidFill>
                  <a:schemeClr val="tx1"/>
                </a:solidFill>
                <a:effectLst/>
                <a:latin typeface="+mn-lt"/>
                <a:ea typeface="+mn-ea"/>
                <a:cs typeface="+mn-cs"/>
              </a:rPr>
              <a:t>genotoxicity</a:t>
            </a:r>
            <a:r>
              <a:rPr lang="en-US" sz="1200" kern="1200" dirty="0" smtClean="0">
                <a:solidFill>
                  <a:schemeClr val="tx1"/>
                </a:solidFill>
                <a:effectLst/>
                <a:latin typeface="+mn-lt"/>
                <a:ea typeface="+mn-ea"/>
                <a:cs typeface="+mn-cs"/>
              </a:rPr>
              <a:t> analyses of disinfection by-products: An updated review. Journal of Environmental Sciences (China) 58:64–76.</a:t>
            </a:r>
          </a:p>
          <a:p>
            <a:r>
              <a:rPr lang="en-US" sz="1200" kern="1200" dirty="0" smtClean="0">
                <a:solidFill>
                  <a:schemeClr val="tx1"/>
                </a:solidFill>
                <a:effectLst/>
                <a:latin typeface="+mn-lt"/>
                <a:ea typeface="+mn-ea"/>
                <a:cs typeface="+mn-cs"/>
              </a:rPr>
              <a:t>Waller, K., S. H. Swan, G. </a:t>
            </a:r>
            <a:r>
              <a:rPr lang="en-US" sz="1200" kern="1200" dirty="0" err="1" smtClean="0">
                <a:solidFill>
                  <a:schemeClr val="tx1"/>
                </a:solidFill>
                <a:effectLst/>
                <a:latin typeface="+mn-lt"/>
                <a:ea typeface="+mn-ea"/>
                <a:cs typeface="+mn-cs"/>
              </a:rPr>
              <a:t>DeLorenze</a:t>
            </a:r>
            <a:r>
              <a:rPr lang="en-US" sz="1200" kern="1200" dirty="0" smtClean="0">
                <a:solidFill>
                  <a:schemeClr val="tx1"/>
                </a:solidFill>
                <a:effectLst/>
                <a:latin typeface="+mn-lt"/>
                <a:ea typeface="+mn-ea"/>
                <a:cs typeface="+mn-cs"/>
              </a:rPr>
              <a:t>, and B. Hopkins. 1998. </a:t>
            </a:r>
            <a:r>
              <a:rPr lang="en-US" sz="1200" kern="1200" dirty="0" err="1" smtClean="0">
                <a:solidFill>
                  <a:schemeClr val="tx1"/>
                </a:solidFill>
                <a:effectLst/>
                <a:latin typeface="+mn-lt"/>
                <a:ea typeface="+mn-ea"/>
                <a:cs typeface="+mn-cs"/>
              </a:rPr>
              <a:t>Trihalomethanes</a:t>
            </a:r>
            <a:r>
              <a:rPr lang="en-US" sz="1200" kern="1200" dirty="0" smtClean="0">
                <a:solidFill>
                  <a:schemeClr val="tx1"/>
                </a:solidFill>
                <a:effectLst/>
                <a:latin typeface="+mn-lt"/>
                <a:ea typeface="+mn-ea"/>
                <a:cs typeface="+mn-cs"/>
              </a:rPr>
              <a:t> in drinking water and spontaneous abortion. Epidemiology.</a:t>
            </a:r>
          </a:p>
          <a:p>
            <a:r>
              <a:rPr lang="en-US" sz="1200" kern="1200" dirty="0" err="1" smtClean="0">
                <a:solidFill>
                  <a:schemeClr val="tx1"/>
                </a:solidFill>
                <a:effectLst/>
                <a:latin typeface="+mn-lt"/>
                <a:ea typeface="+mn-ea"/>
                <a:cs typeface="+mn-cs"/>
              </a:rPr>
              <a:t>Westerhoff</a:t>
            </a:r>
            <a:r>
              <a:rPr lang="en-US" sz="1200" kern="1200" dirty="0" smtClean="0">
                <a:solidFill>
                  <a:schemeClr val="tx1"/>
                </a:solidFill>
                <a:effectLst/>
                <a:latin typeface="+mn-lt"/>
                <a:ea typeface="+mn-ea"/>
                <a:cs typeface="+mn-cs"/>
              </a:rPr>
              <a:t>, P., P. Chao, and H. Mash. 2004. Reactivity of natural organic matter with aqueous chlorine and bromine. Water Research 38:1502–1513.</a:t>
            </a:r>
          </a:p>
          <a:p>
            <a:r>
              <a:rPr lang="en-US" sz="1200" kern="1200" dirty="0" smtClean="0">
                <a:solidFill>
                  <a:schemeClr val="tx1"/>
                </a:solidFill>
                <a:effectLst/>
                <a:latin typeface="+mn-lt"/>
                <a:ea typeface="+mn-ea"/>
                <a:cs typeface="+mn-cs"/>
              </a:rPr>
              <a:t>WHO. 2009. Bromide in drinking water: Background document for development of WHO Guidelines for Drinking-water Quality. </a:t>
            </a:r>
            <a:r>
              <a:rPr lang="en-US" sz="1200" kern="1200" smtClean="0">
                <a:solidFill>
                  <a:schemeClr val="tx1"/>
                </a:solidFill>
                <a:effectLst/>
                <a:latin typeface="+mn-lt"/>
                <a:ea typeface="+mn-ea"/>
                <a:cs typeface="+mn-cs"/>
              </a:rPr>
              <a:t>World Health, Geneva, Switzerland.</a:t>
            </a:r>
          </a:p>
          <a:p>
            <a:endParaRPr lang="en-US"/>
          </a:p>
        </p:txBody>
      </p:sp>
      <p:sp>
        <p:nvSpPr>
          <p:cNvPr id="4" name="Slide Number Placeholder 3"/>
          <p:cNvSpPr>
            <a:spLocks noGrp="1"/>
          </p:cNvSpPr>
          <p:nvPr>
            <p:ph type="sldNum" sz="quarter" idx="10"/>
          </p:nvPr>
        </p:nvSpPr>
        <p:spPr/>
        <p:txBody>
          <a:bodyPr/>
          <a:lstStyle/>
          <a:p>
            <a:fld id="{8E3D0614-872D-48ED-99DF-4089FF33F82D}" type="slidenum">
              <a:rPr lang="en-US" smtClean="0"/>
              <a:t>9</a:t>
            </a:fld>
            <a:endParaRPr lang="en-US"/>
          </a:p>
        </p:txBody>
      </p:sp>
    </p:spTree>
    <p:extLst>
      <p:ext uri="{BB962C8B-B14F-4D97-AF65-F5344CB8AC3E}">
        <p14:creationId xmlns:p14="http://schemas.microsoft.com/office/powerpoint/2010/main" val="4109839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fld id="{20660774-B2B2-4467-99F9-699FAF707483}" type="datetimeFigureOut">
              <a:rPr lang="en-US" smtClean="0"/>
              <a:t>4/19/2019</a:t>
            </a:fld>
            <a:endParaRPr lang="en-US"/>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endParaRPr lang="en-US"/>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bg2"/>
                </a:solidFill>
              </a:defRPr>
            </a:lvl1pPr>
          </a:lstStyle>
          <a:p>
            <a:fld id="{DB7BD83C-10E8-4484-B524-CF00454C29F3}" type="slidenum">
              <a:rPr lang="en-US" smtClean="0"/>
              <a:t>‹#›</a:t>
            </a:fld>
            <a:endParaRPr lang="en-US"/>
          </a:p>
        </p:txBody>
      </p:sp>
      <p:cxnSp>
        <p:nvCxnSpPr>
          <p:cNvPr id="9" name="Straight Connector 8" title="Verticle Rule Line"/>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596106"/>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660774-B2B2-4467-99F9-699FAF707483}" type="datetimeFigureOut">
              <a:rPr lang="en-US" smtClean="0"/>
              <a:t>4/19/2019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7BD83C-10E8-4484-B524-CF00454C29F3}" type="slidenum">
              <a:rPr lang="en-US" smtClean="0"/>
              <a:t>‹#›</a:t>
            </a:fld>
            <a:endParaRPr lang="en-US"/>
          </a:p>
        </p:txBody>
      </p:sp>
    </p:spTree>
    <p:extLst>
      <p:ext uri="{BB962C8B-B14F-4D97-AF65-F5344CB8AC3E}">
        <p14:creationId xmlns:p14="http://schemas.microsoft.com/office/powerpoint/2010/main" val="1179675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w="0">
            <a:noFill/>
            <a:prstDash val="solid"/>
            <a:round/>
            <a:headEnd/>
            <a:tailEnd/>
          </a:ln>
        </p:spPr>
      </p:sp>
      <p:sp>
        <p:nvSpPr>
          <p:cNvPr id="2" name="Vertical Title 1"/>
          <p:cNvSpPr>
            <a:spLocks noGrp="1"/>
          </p:cNvSpPr>
          <p:nvPr>
            <p:ph type="title" orient="vert"/>
          </p:nvPr>
        </p:nvSpPr>
        <p:spPr>
          <a:xfrm>
            <a:off x="7990765" y="642931"/>
            <a:ext cx="2446670" cy="4678106"/>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536187" y="5927131"/>
            <a:ext cx="3814856" cy="365125"/>
          </a:xfrm>
        </p:spPr>
        <p:txBody>
          <a:bodyPr/>
          <a:lstStyle/>
          <a:p>
            <a:fld id="{20660774-B2B2-4467-99F9-699FAF707483}" type="datetimeFigureOut">
              <a:rPr lang="en-US" smtClean="0"/>
              <a:t>4/19/2019</a:t>
            </a:fld>
            <a:endParaRPr lang="en-US"/>
          </a:p>
        </p:txBody>
      </p:sp>
      <p:sp>
        <p:nvSpPr>
          <p:cNvPr id="5" name="Footer Placeholder 4"/>
          <p:cNvSpPr>
            <a:spLocks noGrp="1"/>
          </p:cNvSpPr>
          <p:nvPr>
            <p:ph type="ftr" sz="quarter" idx="11"/>
          </p:nvPr>
        </p:nvSpPr>
        <p:spPr>
          <a:xfrm>
            <a:off x="6536187" y="6315949"/>
            <a:ext cx="3814856" cy="365125"/>
          </a:xfrm>
        </p:spPr>
        <p:txBody>
          <a:bodyPr/>
          <a:lstStyle/>
          <a:p>
            <a:endParaRPr lang="en-US"/>
          </a:p>
        </p:txBody>
      </p:sp>
      <p:sp>
        <p:nvSpPr>
          <p:cNvPr id="6" name="Slide Number Placeholder 5"/>
          <p:cNvSpPr>
            <a:spLocks noGrp="1"/>
          </p:cNvSpPr>
          <p:nvPr>
            <p:ph type="sldNum" sz="quarter" idx="12"/>
          </p:nvPr>
        </p:nvSpPr>
        <p:spPr>
          <a:xfrm>
            <a:off x="11784011" y="5607592"/>
            <a:ext cx="407988" cy="365125"/>
          </a:xfrm>
        </p:spPr>
        <p:txBody>
          <a:bodyPr/>
          <a:lstStyle/>
          <a:p>
            <a:fld id="{DB7BD83C-10E8-4484-B524-CF00454C29F3}" type="slidenum">
              <a:rPr lang="en-US" smtClean="0"/>
              <a:t>‹#›</a:t>
            </a:fld>
            <a:endParaRPr lang="en-US"/>
          </a:p>
        </p:txBody>
      </p:sp>
      <p:cxnSp>
        <p:nvCxnSpPr>
          <p:cNvPr id="13" name="Straight Connector 12" title="Horizontal Rule Line"/>
          <p:cNvCxnSpPr/>
          <p:nvPr/>
        </p:nvCxnSpPr>
        <p:spPr>
          <a:xfrm>
            <a:off x="0" y="6199730"/>
            <a:ext cx="10260011"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1307000"/>
      </p:ext>
    </p:extLst>
  </p:cSld>
  <p:clrMapOvr>
    <a:masterClrMapping/>
  </p:clrMapOvr>
  <p:extLst mod="1">
    <p:ext uri="{DCECCB84-F9BA-43D5-87BE-67443E8EF086}">
      <p15:sldGuideLst xmlns:p15="http://schemas.microsoft.com/office/powerpoint/2012/main">
        <p15:guide id="1" pos="64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660774-B2B2-4467-99F9-699FAF707483}" type="datetimeFigureOut">
              <a:rPr lang="en-US" smtClean="0"/>
              <a:t>4/19/2019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7BD83C-10E8-4484-B524-CF00454C29F3}" type="slidenum">
              <a:rPr lang="en-US" smtClean="0"/>
              <a:t>‹#›</a:t>
            </a:fld>
            <a:endParaRPr lang="en-US"/>
          </a:p>
        </p:txBody>
      </p:sp>
    </p:spTree>
    <p:extLst>
      <p:ext uri="{BB962C8B-B14F-4D97-AF65-F5344CB8AC3E}">
        <p14:creationId xmlns:p14="http://schemas.microsoft.com/office/powerpoint/2010/main" val="839647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all" baseline="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tx1">
                    <a:lumMod val="85000"/>
                    <a:lumOff val="15000"/>
                  </a:schemeClr>
                </a:solidFill>
              </a:defRPr>
            </a:lvl1pPr>
          </a:lstStyle>
          <a:p>
            <a:fld id="{20660774-B2B2-4467-99F9-699FAF707483}" type="datetimeFigureOut">
              <a:rPr lang="en-US" smtClean="0"/>
              <a:t>4/19/2019</a:t>
            </a:fld>
            <a:endParaRPr lang="en-US"/>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tx1">
                    <a:lumMod val="85000"/>
                    <a:lumOff val="15000"/>
                  </a:schemeClr>
                </a:solidFill>
              </a:defRPr>
            </a:lvl1pPr>
          </a:lstStyle>
          <a:p>
            <a:endParaRPr lang="en-US"/>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DB7BD83C-10E8-4484-B524-CF00454C29F3}" type="slidenum">
              <a:rPr lang="en-US" smtClean="0"/>
              <a:t>‹#›</a:t>
            </a:fld>
            <a:endParaRPr lang="en-US"/>
          </a:p>
        </p:txBody>
      </p:sp>
      <p:cxnSp>
        <p:nvCxnSpPr>
          <p:cNvPr id="10" name="Straight Connector 9" title="Horizontal Rule Line"/>
          <p:cNvCxnSpPr/>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5922242"/>
      </p:ext>
    </p:extLst>
  </p:cSld>
  <p:clrMapOvr>
    <a:masterClrMapping/>
  </p:clrMapOvr>
  <p:extLst mod="1">
    <p:ext uri="{DCECCB84-F9BA-43D5-87BE-67443E8EF086}">
      <p15:sldGuideLst xmlns:p15="http://schemas.microsoft.com/office/powerpoint/2012/main">
        <p15:guide id="1" pos="64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0660774-B2B2-4467-99F9-699FAF707483}" type="datetimeFigureOut">
              <a:rPr lang="en-US" smtClean="0"/>
              <a:t>4/19/2019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7BD83C-10E8-4484-B524-CF00454C29F3}" type="slidenum">
              <a:rPr lang="en-US" smtClean="0"/>
              <a:t>‹#›</a:t>
            </a:fld>
            <a:endParaRPr lang="en-US"/>
          </a:p>
        </p:txBody>
      </p:sp>
    </p:spTree>
    <p:extLst>
      <p:ext uri="{BB962C8B-B14F-4D97-AF65-F5344CB8AC3E}">
        <p14:creationId xmlns:p14="http://schemas.microsoft.com/office/powerpoint/2010/main" val="2575258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0660774-B2B2-4467-99F9-699FAF707483}" type="datetimeFigureOut">
              <a:rPr lang="en-US" smtClean="0"/>
              <a:t>4/19/2019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7BD83C-10E8-4484-B524-CF00454C29F3}" type="slidenum">
              <a:rPr lang="en-US" smtClean="0"/>
              <a:t>‹#›</a:t>
            </a:fld>
            <a:endParaRPr lang="en-US"/>
          </a:p>
        </p:txBody>
      </p:sp>
    </p:spTree>
    <p:extLst>
      <p:ext uri="{BB962C8B-B14F-4D97-AF65-F5344CB8AC3E}">
        <p14:creationId xmlns:p14="http://schemas.microsoft.com/office/powerpoint/2010/main" val="3283607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0660774-B2B2-4467-99F9-699FAF707483}" type="datetimeFigureOut">
              <a:rPr lang="en-US" smtClean="0"/>
              <a:t>4/19/2019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7BD83C-10E8-4484-B524-CF00454C29F3}" type="slidenum">
              <a:rPr lang="en-US" smtClean="0"/>
              <a:t>‹#›</a:t>
            </a:fld>
            <a:endParaRPr lang="en-US"/>
          </a:p>
        </p:txBody>
      </p:sp>
    </p:spTree>
    <p:extLst>
      <p:ext uri="{BB962C8B-B14F-4D97-AF65-F5344CB8AC3E}">
        <p14:creationId xmlns:p14="http://schemas.microsoft.com/office/powerpoint/2010/main" val="4061778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660774-B2B2-4467-99F9-699FAF707483}" type="datetimeFigureOut">
              <a:rPr lang="en-US" smtClean="0"/>
              <a:t>4/19/2019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7BD83C-10E8-4484-B524-CF00454C29F3}" type="slidenum">
              <a:rPr lang="en-US" smtClean="0"/>
              <a:t>‹#›</a:t>
            </a:fld>
            <a:endParaRPr lang="en-US"/>
          </a:p>
        </p:txBody>
      </p:sp>
    </p:spTree>
    <p:extLst>
      <p:ext uri="{BB962C8B-B14F-4D97-AF65-F5344CB8AC3E}">
        <p14:creationId xmlns:p14="http://schemas.microsoft.com/office/powerpoint/2010/main" val="3593517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0660774-B2B2-4467-99F9-699FAF707483}" type="datetimeFigureOut">
              <a:rPr lang="en-US" smtClean="0"/>
              <a:t>4/19/2019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7BD83C-10E8-4484-B524-CF00454C29F3}" type="slidenum">
              <a:rPr lang="en-US" smtClean="0"/>
              <a:t>‹#›</a:t>
            </a:fld>
            <a:endParaRPr lang="en-US"/>
          </a:p>
        </p:txBody>
      </p:sp>
    </p:spTree>
    <p:extLst>
      <p:ext uri="{BB962C8B-B14F-4D97-AF65-F5344CB8AC3E}">
        <p14:creationId xmlns:p14="http://schemas.microsoft.com/office/powerpoint/2010/main" val="950422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p:spPr>
        <p:txBody>
          <a:bodyPr anchor="t">
            <a:noAutofit/>
          </a:bodyPr>
          <a:lstStyle>
            <a:lvl1pPr>
              <a:lnSpc>
                <a:spcPct val="93000"/>
              </a:lnSpc>
              <a:defRPr sz="40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0660774-B2B2-4467-99F9-699FAF707483}" type="datetimeFigureOut">
              <a:rPr lang="en-US" smtClean="0"/>
              <a:t>4/19/2019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7BD83C-10E8-4484-B524-CF00454C29F3}" type="slidenum">
              <a:rPr lang="en-US" smtClean="0"/>
              <a:t>‹#›</a:t>
            </a:fld>
            <a:endParaRPr lang="en-US"/>
          </a:p>
        </p:txBody>
      </p:sp>
    </p:spTree>
    <p:extLst>
      <p:ext uri="{BB962C8B-B14F-4D97-AF65-F5344CB8AC3E}">
        <p14:creationId xmlns:p14="http://schemas.microsoft.com/office/powerpoint/2010/main" val="1732520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fld id="{20660774-B2B2-4467-99F9-699FAF707483}" type="datetimeFigureOut">
              <a:rPr lang="en-US" smtClean="0"/>
              <a:t>4/19/2019</a:t>
            </a:fld>
            <a:endParaRPr lang="en-US"/>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endParaRPr lang="en-US"/>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DB7BD83C-10E8-4484-B524-CF00454C29F3}" type="slidenum">
              <a:rPr lang="en-US" smtClean="0"/>
              <a:t>‹#›</a:t>
            </a:fld>
            <a:endParaRPr lang="en-US"/>
          </a:p>
        </p:txBody>
      </p:sp>
      <p:cxnSp>
        <p:nvCxnSpPr>
          <p:cNvPr id="10" name="Straight Connector 9" title="Horizontal Rule Line"/>
          <p:cNvCxnSpPr/>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844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8914" y="764701"/>
            <a:ext cx="10888439" cy="4268965"/>
          </a:xfrm>
        </p:spPr>
        <p:txBody>
          <a:bodyPr>
            <a:normAutofit fontScale="90000"/>
          </a:bodyPr>
          <a:lstStyle/>
          <a:p>
            <a:r>
              <a:rPr lang="en-US" b="1" cap="small" dirty="0"/>
              <a:t>Bromide Concentrations in Surface Drinking Water </a:t>
            </a:r>
            <a:r>
              <a:rPr lang="en-US" b="1" cap="small" dirty="0" smtClean="0"/>
              <a:t>Sources</a:t>
            </a:r>
            <a:br>
              <a:rPr lang="en-US" b="1" cap="small" dirty="0" smtClean="0"/>
            </a:br>
            <a:r>
              <a:rPr lang="en-US" sz="3600" b="1" cap="small" dirty="0"/>
              <a:t>Water Disinfection By-Products and Increasing Bromide in Source Water</a:t>
            </a:r>
            <a:r>
              <a:rPr lang="en-US" sz="3600" dirty="0"/>
              <a:t/>
            </a:r>
            <a:br>
              <a:rPr lang="en-US" sz="3600" dirty="0"/>
            </a:br>
            <a:r>
              <a:rPr lang="en-US" sz="3600" dirty="0"/>
              <a:t/>
            </a:r>
            <a:br>
              <a:rPr lang="en-US" sz="3600" dirty="0"/>
            </a:br>
            <a:r>
              <a:rPr lang="en-US" dirty="0"/>
              <a:t/>
            </a:r>
            <a:br>
              <a:rPr lang="en-US" dirty="0"/>
            </a:br>
            <a:endParaRPr lang="en-US" dirty="0"/>
          </a:p>
        </p:txBody>
      </p:sp>
      <p:sp>
        <p:nvSpPr>
          <p:cNvPr id="3" name="Subtitle 2"/>
          <p:cNvSpPr>
            <a:spLocks noGrp="1"/>
          </p:cNvSpPr>
          <p:nvPr>
            <p:ph type="subTitle" idx="1"/>
          </p:nvPr>
        </p:nvSpPr>
        <p:spPr>
          <a:xfrm>
            <a:off x="1088914" y="4494738"/>
            <a:ext cx="10592224" cy="1687122"/>
          </a:xfrm>
        </p:spPr>
        <p:txBody>
          <a:bodyPr>
            <a:normAutofit fontScale="55000" lnSpcReduction="20000"/>
          </a:bodyPr>
          <a:lstStyle/>
          <a:p>
            <a:r>
              <a:rPr lang="en-US" sz="3300" dirty="0" smtClean="0"/>
              <a:t>This work was prepared in collaboration with Butts County by researchers at the University of Georgia with financial support from Butts County </a:t>
            </a:r>
            <a:r>
              <a:rPr lang="en-US" sz="3300" dirty="0"/>
              <a:t>and </a:t>
            </a:r>
            <a:r>
              <a:rPr lang="en-US" sz="3300" dirty="0" smtClean="0"/>
              <a:t>a SFY2017 </a:t>
            </a:r>
            <a:r>
              <a:rPr lang="en-US" sz="3300" dirty="0"/>
              <a:t>Regional Water Plan Seed </a:t>
            </a:r>
            <a:r>
              <a:rPr lang="en-US" sz="3300" dirty="0" smtClean="0"/>
              <a:t>Grant from the GA EPD.</a:t>
            </a:r>
            <a:r>
              <a:rPr lang="en-US" dirty="0" smtClean="0"/>
              <a:t/>
            </a:r>
            <a:br>
              <a:rPr lang="en-US" dirty="0" smtClean="0"/>
            </a:br>
            <a:r>
              <a:rPr lang="en-US" dirty="0"/>
              <a:t/>
            </a:r>
            <a:br>
              <a:rPr lang="en-US" dirty="0"/>
            </a:br>
            <a:endParaRPr lang="en-US" sz="2500" dirty="0"/>
          </a:p>
          <a:p>
            <a:r>
              <a:rPr lang="en-US" sz="2500" dirty="0"/>
              <a:t>All photos used in the presentation were found using Google Image Searchers and were labeled for non-commercial reuse. </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67978257"/>
      </p:ext>
    </p:extLst>
  </p:cSld>
  <p:clrMapOvr>
    <a:masterClrMapping/>
  </p:clrMapOvr>
  <mc:AlternateContent xmlns:mc="http://schemas.openxmlformats.org/markup-compatibility/2006">
    <mc:Choice xmlns:p14="http://schemas.microsoft.com/office/powerpoint/2010/main" Requires="p14">
      <p:transition spd="slow" p14:dur="2000" advTm="20629"/>
    </mc:Choice>
    <mc:Fallback>
      <p:transition spd="slow" advTm="20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361" y="1545465"/>
            <a:ext cx="4698642" cy="3335640"/>
          </a:xfrm>
        </p:spPr>
        <p:txBody>
          <a:bodyPr/>
          <a:lstStyle/>
          <a:p>
            <a:r>
              <a:rPr lang="en-US" sz="5400" b="1" cap="small" dirty="0">
                <a:solidFill>
                  <a:schemeClr val="tx1"/>
                </a:solidFill>
              </a:rPr>
              <a:t>What are disinfection by-products?</a:t>
            </a:r>
            <a:endParaRPr lang="en-US" sz="5400" dirty="0">
              <a:solidFill>
                <a:schemeClr val="tx1"/>
              </a:solidFill>
            </a:endParaRPr>
          </a:p>
        </p:txBody>
      </p:sp>
      <p:pic>
        <p:nvPicPr>
          <p:cNvPr id="3" name="Picture 2"/>
          <p:cNvPicPr>
            <a:picLocks noChangeAspect="1"/>
          </p:cNvPicPr>
          <p:nvPr/>
        </p:nvPicPr>
        <p:blipFill>
          <a:blip r:embed="rId5"/>
          <a:stretch>
            <a:fillRect/>
          </a:stretch>
        </p:blipFill>
        <p:spPr>
          <a:xfrm>
            <a:off x="5975797" y="1369619"/>
            <a:ext cx="5512158" cy="368733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88736446"/>
      </p:ext>
    </p:extLst>
  </p:cSld>
  <p:clrMapOvr>
    <a:masterClrMapping/>
  </p:clrMapOvr>
  <mc:AlternateContent xmlns:mc="http://schemas.openxmlformats.org/markup-compatibility/2006">
    <mc:Choice xmlns:p14="http://schemas.microsoft.com/office/powerpoint/2010/main" Requires="p14">
      <p:transition spd="slow" p14:dur="2000" advTm="18265"/>
    </mc:Choice>
    <mc:Fallback>
      <p:transition spd="slow" advTm="18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5"/>
          <a:stretch>
            <a:fillRect/>
          </a:stretch>
        </p:blipFill>
        <p:spPr>
          <a:xfrm>
            <a:off x="-90153" y="0"/>
            <a:ext cx="12282153"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46789909"/>
      </p:ext>
    </p:extLst>
  </p:cSld>
  <p:clrMapOvr>
    <a:masterClrMapping/>
  </p:clrMapOvr>
  <mc:AlternateContent xmlns:mc="http://schemas.openxmlformats.org/markup-compatibility/2006">
    <mc:Choice xmlns:p14="http://schemas.microsoft.com/office/powerpoint/2010/main" Requires="p14">
      <p:transition spd="slow" p14:dur="2000" advTm="50503"/>
    </mc:Choice>
    <mc:Fallback>
      <p:transition spd="slow" advTm="50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996" y="675588"/>
            <a:ext cx="4003183" cy="4952492"/>
          </a:xfrm>
        </p:spPr>
        <p:txBody>
          <a:bodyPr>
            <a:normAutofit fontScale="90000"/>
          </a:bodyPr>
          <a:lstStyle/>
          <a:p>
            <a:r>
              <a:rPr lang="en-US" sz="5400" b="1" cap="small" dirty="0">
                <a:solidFill>
                  <a:schemeClr val="tx1"/>
                </a:solidFill>
              </a:rPr>
              <a:t>What are the processes that create brominated compounds? </a:t>
            </a:r>
            <a:endParaRPr lang="en-US" sz="5400" dirty="0">
              <a:solidFill>
                <a:schemeClr val="tx1"/>
              </a:solidFill>
            </a:endParaRPr>
          </a:p>
        </p:txBody>
      </p:sp>
      <p:pic>
        <p:nvPicPr>
          <p:cNvPr id="3" name="Picture 2"/>
          <p:cNvPicPr>
            <a:picLocks noChangeAspect="1"/>
          </p:cNvPicPr>
          <p:nvPr/>
        </p:nvPicPr>
        <p:blipFill>
          <a:blip r:embed="rId5"/>
          <a:stretch>
            <a:fillRect/>
          </a:stretch>
        </p:blipFill>
        <p:spPr>
          <a:xfrm>
            <a:off x="5569132" y="362563"/>
            <a:ext cx="5634542" cy="557854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49450631"/>
      </p:ext>
    </p:extLst>
  </p:cSld>
  <p:clrMapOvr>
    <a:masterClrMapping/>
  </p:clrMapOvr>
  <mc:AlternateContent xmlns:mc="http://schemas.openxmlformats.org/markup-compatibility/2006">
    <mc:Choice xmlns:p14="http://schemas.microsoft.com/office/powerpoint/2010/main" Requires="p14">
      <p:transition spd="slow" p14:dur="2000" advTm="49601"/>
    </mc:Choice>
    <mc:Fallback>
      <p:transition spd="slow" advTm="49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cap="small" dirty="0">
                <a:solidFill>
                  <a:schemeClr val="tx1"/>
                </a:solidFill>
              </a:rPr>
              <a:t>What are the human health risks to exposure?</a:t>
            </a:r>
            <a:r>
              <a:rPr lang="en-US" sz="5400" dirty="0">
                <a:solidFill>
                  <a:schemeClr val="tx1"/>
                </a:solidFill>
              </a:rPr>
              <a:t/>
            </a:r>
            <a:br>
              <a:rPr lang="en-US" sz="5400" dirty="0">
                <a:solidFill>
                  <a:schemeClr val="tx1"/>
                </a:solidFill>
              </a:rPr>
            </a:br>
            <a:endParaRPr lang="en-US" dirty="0"/>
          </a:p>
        </p:txBody>
      </p:sp>
      <p:pic>
        <p:nvPicPr>
          <p:cNvPr id="3" name="Picture 2"/>
          <p:cNvPicPr>
            <a:picLocks noChangeAspect="1"/>
          </p:cNvPicPr>
          <p:nvPr/>
        </p:nvPicPr>
        <p:blipFill>
          <a:blip r:embed="rId5"/>
          <a:stretch>
            <a:fillRect/>
          </a:stretch>
        </p:blipFill>
        <p:spPr>
          <a:xfrm>
            <a:off x="6003234" y="993914"/>
            <a:ext cx="5115339" cy="3836504"/>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75456869"/>
      </p:ext>
    </p:extLst>
  </p:cSld>
  <p:clrMapOvr>
    <a:masterClrMapping/>
  </p:clrMapOvr>
  <mc:AlternateContent xmlns:mc="http://schemas.openxmlformats.org/markup-compatibility/2006">
    <mc:Choice xmlns:p14="http://schemas.microsoft.com/office/powerpoint/2010/main" Requires="p14">
      <p:transition spd="slow" p14:dur="2000" advTm="63879"/>
    </mc:Choice>
    <mc:Fallback>
      <p:transition spd="slow" advTm="63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0" y="352865"/>
            <a:ext cx="12189415" cy="615096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19531387"/>
      </p:ext>
    </p:extLst>
  </p:cSld>
  <p:clrMapOvr>
    <a:masterClrMapping/>
  </p:clrMapOvr>
  <mc:AlternateContent xmlns:mc="http://schemas.openxmlformats.org/markup-compatibility/2006">
    <mc:Choice xmlns:p14="http://schemas.microsoft.com/office/powerpoint/2010/main" Requires="p14">
      <p:transition spd="slow" p14:dur="2000" advTm="30467"/>
    </mc:Choice>
    <mc:Fallback>
      <p:transition spd="slow" advTm="30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cap="small" dirty="0">
                <a:solidFill>
                  <a:schemeClr val="tx1"/>
                </a:solidFill>
              </a:rPr>
              <a:t>What are the human health risks to exposure?</a:t>
            </a:r>
            <a:r>
              <a:rPr lang="en-US" sz="5400" dirty="0">
                <a:solidFill>
                  <a:schemeClr val="tx1"/>
                </a:solidFill>
              </a:rPr>
              <a:t/>
            </a:r>
            <a:br>
              <a:rPr lang="en-US" sz="5400" dirty="0">
                <a:solidFill>
                  <a:schemeClr val="tx1"/>
                </a:solidFill>
              </a:rPr>
            </a:br>
            <a:endParaRPr lang="en-US" dirty="0"/>
          </a:p>
        </p:txBody>
      </p:sp>
      <p:pic>
        <p:nvPicPr>
          <p:cNvPr id="4" name="Picture 3"/>
          <p:cNvPicPr>
            <a:picLocks noChangeAspect="1"/>
          </p:cNvPicPr>
          <p:nvPr/>
        </p:nvPicPr>
        <p:blipFill>
          <a:blip r:embed="rId5"/>
          <a:stretch>
            <a:fillRect/>
          </a:stretch>
        </p:blipFill>
        <p:spPr>
          <a:xfrm>
            <a:off x="6217452" y="1064920"/>
            <a:ext cx="4449542" cy="394200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80419926"/>
      </p:ext>
    </p:extLst>
  </p:cSld>
  <p:clrMapOvr>
    <a:masterClrMapping/>
  </p:clrMapOvr>
  <mc:AlternateContent xmlns:mc="http://schemas.openxmlformats.org/markup-compatibility/2006">
    <mc:Choice xmlns:p14="http://schemas.microsoft.com/office/powerpoint/2010/main" Requires="p14">
      <p:transition spd="slow" p14:dur="2000" advTm="146145"/>
    </mc:Choice>
    <mc:Fallback>
      <p:transition spd="slow" advTm="146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cap="small" dirty="0"/>
              <a:t>What is the relationship between organic matter, bromide, and brominated compounds?</a:t>
            </a:r>
            <a:endParaRPr lang="en-US" dirty="0"/>
          </a:p>
        </p:txBody>
      </p:sp>
      <p:pic>
        <p:nvPicPr>
          <p:cNvPr id="3" name="Picture 2"/>
          <p:cNvPicPr>
            <a:picLocks noChangeAspect="1"/>
          </p:cNvPicPr>
          <p:nvPr/>
        </p:nvPicPr>
        <p:blipFill>
          <a:blip r:embed="rId5"/>
          <a:stretch>
            <a:fillRect/>
          </a:stretch>
        </p:blipFill>
        <p:spPr>
          <a:xfrm>
            <a:off x="5284631" y="911193"/>
            <a:ext cx="6134636" cy="4600977"/>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38152321"/>
      </p:ext>
    </p:extLst>
  </p:cSld>
  <p:clrMapOvr>
    <a:masterClrMapping/>
  </p:clrMapOvr>
  <mc:AlternateContent xmlns:mc="http://schemas.openxmlformats.org/markup-compatibility/2006">
    <mc:Choice xmlns:p14="http://schemas.microsoft.com/office/powerpoint/2010/main" Requires="p14">
      <p:transition spd="slow" p14:dur="2000" advTm="46364"/>
    </mc:Choice>
    <mc:Fallback>
      <p:transition spd="slow" advTm="46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124754"/>
          </a:xfrm>
          <a:prstGeom prst="rect">
            <a:avLst/>
          </a:prstGeom>
          <a:noFill/>
        </p:spPr>
        <p:txBody>
          <a:bodyPr wrap="square" rtlCol="0">
            <a:spAutoFit/>
          </a:bodyPr>
          <a:lstStyle/>
          <a:p>
            <a:r>
              <a:rPr lang="en-US" sz="800" dirty="0" err="1"/>
              <a:t>Bove</a:t>
            </a:r>
            <a:r>
              <a:rPr lang="en-US" sz="800" dirty="0"/>
              <a:t>, G. E., P. A. Rogerson, and J. E. Vena. 2007. Case control study of the geographic variability of exposure to disinfectant byproducts and risk for rectal cancer. International Journal of Health </a:t>
            </a:r>
            <a:r>
              <a:rPr lang="en-US" sz="800" dirty="0" err="1"/>
              <a:t>Geographics</a:t>
            </a:r>
            <a:r>
              <a:rPr lang="en-US" sz="800" dirty="0"/>
              <a:t> 6:1–12.</a:t>
            </a:r>
          </a:p>
          <a:p>
            <a:r>
              <a:rPr lang="en-US" sz="800" dirty="0" err="1"/>
              <a:t>Charrois</a:t>
            </a:r>
            <a:r>
              <a:rPr lang="en-US" sz="800" dirty="0"/>
              <a:t>, J., and S. </a:t>
            </a:r>
            <a:r>
              <a:rPr lang="en-US" sz="800" dirty="0" err="1"/>
              <a:t>Hrudey</a:t>
            </a:r>
            <a:r>
              <a:rPr lang="en-US" sz="800" dirty="0"/>
              <a:t>. 2012. Disinfection By-Products and Human Health. IWA Publishing, London.</a:t>
            </a:r>
          </a:p>
          <a:p>
            <a:r>
              <a:rPr lang="en-US" sz="800" dirty="0"/>
              <a:t>Cortés, C., and R. Marcos. 2018. </a:t>
            </a:r>
            <a:r>
              <a:rPr lang="en-US" sz="800" dirty="0" err="1"/>
              <a:t>Genotoxicity</a:t>
            </a:r>
            <a:r>
              <a:rPr lang="en-US" sz="800" dirty="0"/>
              <a:t> of disinfection byproducts and disinfected waters: A review of recent literature. Mutation Research - Genetic Toxicology and Environmental Mutagenesis 831:1–12.</a:t>
            </a:r>
          </a:p>
          <a:p>
            <a:r>
              <a:rPr lang="en-US" sz="800" dirty="0" err="1"/>
              <a:t>Costet</a:t>
            </a:r>
            <a:r>
              <a:rPr lang="en-US" sz="800" dirty="0"/>
              <a:t>, N., C. M. Villanueva, J. J. K. </a:t>
            </a:r>
            <a:r>
              <a:rPr lang="en-US" sz="800" dirty="0" err="1"/>
              <a:t>Jaakkola</a:t>
            </a:r>
            <a:r>
              <a:rPr lang="en-US" sz="800" dirty="0"/>
              <a:t>, M. </a:t>
            </a:r>
            <a:r>
              <a:rPr lang="en-US" sz="800" dirty="0" err="1"/>
              <a:t>Kogevinas</a:t>
            </a:r>
            <a:r>
              <a:rPr lang="en-US" sz="800" dirty="0"/>
              <a:t>, K. P. Cantor, W. D. King, C. F. Lynch, M. J. </a:t>
            </a:r>
            <a:r>
              <a:rPr lang="en-US" sz="800" dirty="0" err="1"/>
              <a:t>Nieuwenhuijsen</a:t>
            </a:r>
            <a:r>
              <a:rPr lang="en-US" sz="800" dirty="0"/>
              <a:t>, and S. </a:t>
            </a:r>
            <a:r>
              <a:rPr lang="en-US" sz="800" dirty="0" err="1"/>
              <a:t>Cordier</a:t>
            </a:r>
            <a:r>
              <a:rPr lang="en-US" sz="800" dirty="0"/>
              <a:t>. 2011. Water disinfection by-products and bladder cancer: Is there a European specificity? A pooled and meta-analysis of European </a:t>
            </a:r>
            <a:r>
              <a:rPr lang="en-US" sz="800" dirty="0" err="1"/>
              <a:t>caseecontrol</a:t>
            </a:r>
            <a:r>
              <a:rPr lang="en-US" sz="800" dirty="0"/>
              <a:t> studies.</a:t>
            </a:r>
          </a:p>
          <a:p>
            <a:r>
              <a:rPr lang="en-US" sz="800" dirty="0"/>
              <a:t>Cowman, G. A., and P. C. Singer. 1996. Effect of bromide ion on </a:t>
            </a:r>
            <a:r>
              <a:rPr lang="en-US" sz="800" dirty="0" err="1"/>
              <a:t>haloacetic</a:t>
            </a:r>
            <a:r>
              <a:rPr lang="en-US" sz="800" dirty="0"/>
              <a:t> acid speciation resulting from chlorination and </a:t>
            </a:r>
            <a:r>
              <a:rPr lang="en-US" sz="800" dirty="0" err="1"/>
              <a:t>chloramination</a:t>
            </a:r>
            <a:r>
              <a:rPr lang="en-US" sz="800" dirty="0"/>
              <a:t> of aquatic </a:t>
            </a:r>
            <a:r>
              <a:rPr lang="en-US" sz="800" dirty="0" err="1"/>
              <a:t>humic</a:t>
            </a:r>
            <a:r>
              <a:rPr lang="en-US" sz="800" dirty="0"/>
              <a:t> substances. Environmental Science and Technology.</a:t>
            </a:r>
          </a:p>
          <a:p>
            <a:r>
              <a:rPr lang="en-US" sz="800" dirty="0"/>
              <a:t>Diehl, A. C., G. E. </a:t>
            </a:r>
            <a:r>
              <a:rPr lang="en-US" sz="800" dirty="0" err="1"/>
              <a:t>Speitel</a:t>
            </a:r>
            <a:r>
              <a:rPr lang="en-US" sz="800" dirty="0"/>
              <a:t>, J. M. Symons, S. W. Krasner, C. J. Hwang, and S. E. Barrett. 2000. DBP formation during </a:t>
            </a:r>
            <a:r>
              <a:rPr lang="en-US" sz="800" dirty="0" err="1"/>
              <a:t>chloramination</a:t>
            </a:r>
            <a:r>
              <a:rPr lang="en-US" sz="800" dirty="0"/>
              <a:t>. Journal / American Water Works Association.</a:t>
            </a:r>
          </a:p>
          <a:p>
            <a:r>
              <a:rPr lang="en-US" sz="800" dirty="0"/>
              <a:t>Doyle, T. J., W. Zheng, J. R. </a:t>
            </a:r>
            <a:r>
              <a:rPr lang="en-US" sz="800" dirty="0" err="1"/>
              <a:t>Cerhan</a:t>
            </a:r>
            <a:r>
              <a:rPr lang="en-US" sz="800" dirty="0"/>
              <a:t>, C. P. Hong, T. A. Sellers, L. H. </a:t>
            </a:r>
            <a:r>
              <a:rPr lang="en-US" sz="800" dirty="0" err="1"/>
              <a:t>Kushi</a:t>
            </a:r>
            <a:r>
              <a:rPr lang="en-US" sz="800" dirty="0"/>
              <a:t>, and A. R. </a:t>
            </a:r>
            <a:r>
              <a:rPr lang="en-US" sz="800" dirty="0" err="1"/>
              <a:t>Folsam</a:t>
            </a:r>
            <a:r>
              <a:rPr lang="en-US" sz="800" dirty="0"/>
              <a:t>. 1997. The association of drinking water source and chlorination by-products with cancer incidence among postmenopausal women in Iowa: A prospective cohort study. American Journal of Public Health 87:1168–1176.</a:t>
            </a:r>
          </a:p>
          <a:p>
            <a:r>
              <a:rPr lang="en-US" sz="800" dirty="0" err="1"/>
              <a:t>Ersan</a:t>
            </a:r>
            <a:r>
              <a:rPr lang="en-US" sz="800" dirty="0"/>
              <a:t>, M. S., C. Liu, G. Amy, and T. </a:t>
            </a:r>
            <a:r>
              <a:rPr lang="en-US" sz="800" dirty="0" err="1"/>
              <a:t>Karanfil</a:t>
            </a:r>
            <a:r>
              <a:rPr lang="en-US" sz="800" dirty="0"/>
              <a:t>. 2019. The interplay between natural organic matter and bromide on bromine substitution. Science of the Total Environment 646:1172–1181.</a:t>
            </a:r>
          </a:p>
          <a:p>
            <a:r>
              <a:rPr lang="en-US" sz="800" dirty="0" err="1"/>
              <a:t>Flury</a:t>
            </a:r>
            <a:r>
              <a:rPr lang="en-US" sz="800" dirty="0"/>
              <a:t>, M., and A. </a:t>
            </a:r>
            <a:r>
              <a:rPr lang="en-US" sz="800" dirty="0" err="1"/>
              <a:t>Papritz</a:t>
            </a:r>
            <a:r>
              <a:rPr lang="en-US" sz="800" dirty="0"/>
              <a:t>. 1993. Bromide in the Natural Environment: Occurrence and Toxicity. Journal of Environment Quality 22:747.</a:t>
            </a:r>
          </a:p>
          <a:p>
            <a:r>
              <a:rPr lang="en-US" sz="800" dirty="0" err="1"/>
              <a:t>Grellier</a:t>
            </a:r>
            <a:r>
              <a:rPr lang="en-US" sz="800" dirty="0"/>
              <a:t>, J., J. Bennett, E. </a:t>
            </a:r>
            <a:r>
              <a:rPr lang="en-US" sz="800" dirty="0" err="1"/>
              <a:t>Patelarou</a:t>
            </a:r>
            <a:r>
              <a:rPr lang="en-US" sz="800" dirty="0"/>
              <a:t>, R. B. Smith, M. B. </a:t>
            </a:r>
            <a:r>
              <a:rPr lang="en-US" sz="800" dirty="0" err="1"/>
              <a:t>Toledano</a:t>
            </a:r>
            <a:r>
              <a:rPr lang="en-US" sz="800" dirty="0"/>
              <a:t>, L. Rushton, D. J. Briggs, and M. J. </a:t>
            </a:r>
            <a:r>
              <a:rPr lang="en-US" sz="800" dirty="0" err="1"/>
              <a:t>Nieuwenhuijsen</a:t>
            </a:r>
            <a:r>
              <a:rPr lang="en-US" sz="800" dirty="0"/>
              <a:t>. 2010. Exposure to disinfection by-products, fetal growth, and prematurity: A systematic review and meta-analysis. Epidemiology 21:300–313.</a:t>
            </a:r>
          </a:p>
          <a:p>
            <a:r>
              <a:rPr lang="en-US" sz="800" dirty="0" err="1"/>
              <a:t>Grellier</a:t>
            </a:r>
            <a:r>
              <a:rPr lang="en-US" sz="800" dirty="0"/>
              <a:t>, J., L. Rushton, D. J. Briggs, and M. J. </a:t>
            </a:r>
            <a:r>
              <a:rPr lang="en-US" sz="800" dirty="0" err="1"/>
              <a:t>Nieuwenhuijsen</a:t>
            </a:r>
            <a:r>
              <a:rPr lang="en-US" sz="800" dirty="0"/>
              <a:t>. 2015. Assessing the human health impacts of exposure to disinfection by-products - A critical review of concepts and methods. Environment International 78:61–81.</a:t>
            </a:r>
          </a:p>
          <a:p>
            <a:r>
              <a:rPr lang="en-US" sz="800" dirty="0"/>
              <a:t>von </a:t>
            </a:r>
            <a:r>
              <a:rPr lang="en-US" sz="800" dirty="0" err="1"/>
              <a:t>Gunten</a:t>
            </a:r>
            <a:r>
              <a:rPr lang="en-US" sz="800" dirty="0"/>
              <a:t>, U. 2003. </a:t>
            </a:r>
            <a:r>
              <a:rPr lang="en-US" sz="800" dirty="0" err="1"/>
              <a:t>Ozonation</a:t>
            </a:r>
            <a:r>
              <a:rPr lang="en-US" sz="800" dirty="0"/>
              <a:t> of drinking water: Part II. Disinfection and by-product formation in presence of bromide, iodide or chlorine. Water Research 37:1469–1487.</a:t>
            </a:r>
          </a:p>
          <a:p>
            <a:r>
              <a:rPr lang="en-US" sz="800" dirty="0" err="1"/>
              <a:t>Heeb</a:t>
            </a:r>
            <a:r>
              <a:rPr lang="en-US" sz="800" dirty="0"/>
              <a:t>, M. B., J. </a:t>
            </a:r>
            <a:r>
              <a:rPr lang="en-US" sz="800" dirty="0" err="1"/>
              <a:t>Criquet</a:t>
            </a:r>
            <a:r>
              <a:rPr lang="en-US" sz="800" dirty="0"/>
              <a:t>, S. G. Zimmermann-Steffens, and U. Von </a:t>
            </a:r>
            <a:r>
              <a:rPr lang="en-US" sz="800" dirty="0" err="1"/>
              <a:t>Gunten</a:t>
            </a:r>
            <a:r>
              <a:rPr lang="en-US" sz="800" dirty="0"/>
              <a:t>. 2014. Oxidative treatment of bromide-containing waters: Formation of bromine and its reactions with inorganic and organic compounds - A critical review. Water Research 48:15–42.</a:t>
            </a:r>
          </a:p>
          <a:p>
            <a:r>
              <a:rPr lang="en-US" sz="800" dirty="0"/>
              <a:t>Hildesheim, M. E., K. P. Cantor, C. F. Lynch, M. </a:t>
            </a:r>
            <a:r>
              <a:rPr lang="en-US" sz="800" dirty="0" err="1"/>
              <a:t>Dosemeci</a:t>
            </a:r>
            <a:r>
              <a:rPr lang="en-US" sz="800" dirty="0"/>
              <a:t>, J. </a:t>
            </a:r>
            <a:r>
              <a:rPr lang="en-US" sz="800" dirty="0" err="1"/>
              <a:t>Lubin</a:t>
            </a:r>
            <a:r>
              <a:rPr lang="en-US" sz="800" dirty="0"/>
              <a:t>, M. </a:t>
            </a:r>
            <a:r>
              <a:rPr lang="en-US" sz="800" dirty="0" err="1"/>
              <a:t>Alavanja</a:t>
            </a:r>
            <a:r>
              <a:rPr lang="en-US" sz="800" dirty="0"/>
              <a:t>, and G. </a:t>
            </a:r>
            <a:r>
              <a:rPr lang="en-US" sz="800" dirty="0" err="1"/>
              <a:t>Craun</a:t>
            </a:r>
            <a:r>
              <a:rPr lang="en-US" sz="800" dirty="0"/>
              <a:t>. 1998. Drinking water source and chlorination byproducts II. Risk of colon and rectal cancers. Epidemiology.</a:t>
            </a:r>
          </a:p>
          <a:p>
            <a:r>
              <a:rPr lang="en-US" sz="800" dirty="0"/>
              <a:t> </a:t>
            </a:r>
          </a:p>
          <a:p>
            <a:r>
              <a:rPr lang="en-US" sz="800" dirty="0"/>
              <a:t>King, W. D., L. D. </a:t>
            </a:r>
            <a:r>
              <a:rPr lang="en-US" sz="800" dirty="0" err="1"/>
              <a:t>Marrett</a:t>
            </a:r>
            <a:r>
              <a:rPr lang="en-US" sz="800" dirty="0"/>
              <a:t>, and C. G. </a:t>
            </a:r>
            <a:r>
              <a:rPr lang="en-US" sz="800" dirty="0" err="1"/>
              <a:t>Woolcott</a:t>
            </a:r>
            <a:r>
              <a:rPr lang="en-US" sz="800" dirty="0"/>
              <a:t>. 2000. Case-control study of colon and rectal cancers and chlorination by-products in treated water. Cancer Epidemiology Biomarkers and Prevention 9:813–818.</a:t>
            </a:r>
          </a:p>
          <a:p>
            <a:r>
              <a:rPr lang="en-US" sz="800" dirty="0"/>
              <a:t>Krasner, S. W., M. J. McGuire, J. G. </a:t>
            </a:r>
            <a:r>
              <a:rPr lang="en-US" sz="800" dirty="0" err="1"/>
              <a:t>Jacangelo</a:t>
            </a:r>
            <a:r>
              <a:rPr lang="en-US" sz="800" dirty="0"/>
              <a:t>, N. L. </a:t>
            </a:r>
            <a:r>
              <a:rPr lang="en-US" sz="800" dirty="0" err="1"/>
              <a:t>Patania</a:t>
            </a:r>
            <a:r>
              <a:rPr lang="en-US" sz="800" dirty="0"/>
              <a:t>, K. M. Reagan, and E. Marco </a:t>
            </a:r>
            <a:r>
              <a:rPr lang="en-US" sz="800" dirty="0" err="1"/>
              <a:t>Aieta</a:t>
            </a:r>
            <a:r>
              <a:rPr lang="en-US" sz="800" dirty="0"/>
              <a:t>. 1989. Occurrence of disinfection by-products in US drinking water. Journal / American Water Works Association.</a:t>
            </a:r>
          </a:p>
          <a:p>
            <a:r>
              <a:rPr lang="en-US" sz="800" dirty="0" err="1"/>
              <a:t>Kristiana</a:t>
            </a:r>
            <a:r>
              <a:rPr lang="en-US" sz="800" dirty="0"/>
              <a:t>, I., C. </a:t>
            </a:r>
            <a:r>
              <a:rPr lang="en-US" sz="800" dirty="0" err="1"/>
              <a:t>Joll</a:t>
            </a:r>
            <a:r>
              <a:rPr lang="en-US" sz="800" dirty="0"/>
              <a:t>, and A. </a:t>
            </a:r>
            <a:r>
              <a:rPr lang="en-US" sz="800" dirty="0" err="1"/>
              <a:t>Heitz</a:t>
            </a:r>
            <a:r>
              <a:rPr lang="en-US" sz="800" dirty="0"/>
              <a:t>. 2011. Powdered activated carbon coupled with enhanced coagulation for natural organic matter removal and disinfection by-product control: Application in a Western Australian water treatment plant. Chemosphere.</a:t>
            </a:r>
          </a:p>
          <a:p>
            <a:r>
              <a:rPr lang="en-US" sz="800" dirty="0" err="1"/>
              <a:t>Mctigue</a:t>
            </a:r>
            <a:r>
              <a:rPr lang="en-US" sz="800" dirty="0"/>
              <a:t>, N. E., D. A. Cornwell, K. Graf, and R. Brown. 2014. Occurrence and consequences of increased bromide in drinking water sources. Journal - American Water Works Association 106:E492–E508.</a:t>
            </a:r>
          </a:p>
          <a:p>
            <a:r>
              <a:rPr lang="en-US" sz="800" dirty="0" err="1"/>
              <a:t>Mitra</a:t>
            </a:r>
            <a:r>
              <a:rPr lang="en-US" sz="800" dirty="0"/>
              <a:t>, O., M. a </a:t>
            </a:r>
            <a:r>
              <a:rPr lang="en-US" sz="800" dirty="0" err="1"/>
              <a:t>Callaham</a:t>
            </a:r>
            <a:r>
              <a:rPr lang="en-US" sz="800" dirty="0"/>
              <a:t>, M. L. Smith, and J. E. Yack. 2009. Grunting for worms: seismic vibrations cause </a:t>
            </a:r>
            <a:r>
              <a:rPr lang="en-US" sz="800" dirty="0" err="1"/>
              <a:t>Diplocardia</a:t>
            </a:r>
            <a:r>
              <a:rPr lang="en-US" sz="800" dirty="0"/>
              <a:t> earthworms to emerge from the soil. Biology letters 5:16–19.</a:t>
            </a:r>
          </a:p>
          <a:p>
            <a:r>
              <a:rPr lang="en-US" sz="800" dirty="0" err="1"/>
              <a:t>Nieuwenhuijsen</a:t>
            </a:r>
            <a:r>
              <a:rPr lang="en-US" sz="800" dirty="0"/>
              <a:t>, M. J., J. </a:t>
            </a:r>
            <a:r>
              <a:rPr lang="en-US" sz="800" dirty="0" err="1"/>
              <a:t>Grellier</a:t>
            </a:r>
            <a:r>
              <a:rPr lang="en-US" sz="800" dirty="0"/>
              <a:t>, N. </a:t>
            </a:r>
            <a:r>
              <a:rPr lang="en-US" sz="800" dirty="0" err="1"/>
              <a:t>Iszatt</a:t>
            </a:r>
            <a:r>
              <a:rPr lang="en-US" sz="800" dirty="0"/>
              <a:t>, D. Martinez, M. B. Rahman, and C. M. Villanueva. 2010. Literature review of meta-analyses and pooled analyses of disinfection by-products in drinking water and cancer and reproductive health outcomes. Page ACS Symposium Series.</a:t>
            </a:r>
          </a:p>
          <a:p>
            <a:r>
              <a:rPr lang="en-US" sz="800" dirty="0" err="1"/>
              <a:t>Nieuwenhuijsen</a:t>
            </a:r>
            <a:r>
              <a:rPr lang="en-US" sz="800" dirty="0"/>
              <a:t>, M. J., D. Martinez, J. </a:t>
            </a:r>
            <a:r>
              <a:rPr lang="en-US" sz="800" dirty="0" err="1"/>
              <a:t>Grellier</a:t>
            </a:r>
            <a:r>
              <a:rPr lang="en-US" sz="800" dirty="0"/>
              <a:t>, J. Bennett, N. Best, N. </a:t>
            </a:r>
            <a:r>
              <a:rPr lang="en-US" sz="800" dirty="0" err="1"/>
              <a:t>Iszatt</a:t>
            </a:r>
            <a:r>
              <a:rPr lang="en-US" sz="800" dirty="0"/>
              <a:t>, M. </a:t>
            </a:r>
            <a:r>
              <a:rPr lang="en-US" sz="800" dirty="0" err="1"/>
              <a:t>Vrijheid</a:t>
            </a:r>
            <a:r>
              <a:rPr lang="en-US" sz="800" dirty="0"/>
              <a:t>, and M. B. </a:t>
            </a:r>
            <a:r>
              <a:rPr lang="en-US" sz="800" dirty="0" err="1"/>
              <a:t>Toledano</a:t>
            </a:r>
            <a:r>
              <a:rPr lang="en-US" sz="800" dirty="0"/>
              <a:t>. 2009. Chlorination disinfection by-products in drinking water and congenital anomalies: Review and meta-analyses.</a:t>
            </a:r>
          </a:p>
          <a:p>
            <a:r>
              <a:rPr lang="en-US" sz="800" dirty="0" err="1"/>
              <a:t>Obolensky</a:t>
            </a:r>
            <a:r>
              <a:rPr lang="en-US" sz="800" dirty="0"/>
              <a:t>, A., and P. C. Singer. 2005. Halogen substitution patterns among disinfection byproducts in the information collection rule database. Environmental Science and Technology.</a:t>
            </a:r>
          </a:p>
          <a:p>
            <a:r>
              <a:rPr lang="en-US" sz="800" dirty="0"/>
              <a:t>Petri, M., M. </a:t>
            </a:r>
            <a:r>
              <a:rPr lang="en-US" sz="800" dirty="0" err="1"/>
              <a:t>Wilker</a:t>
            </a:r>
            <a:r>
              <a:rPr lang="en-US" sz="800" dirty="0"/>
              <a:t>, H. H. </a:t>
            </a:r>
            <a:r>
              <a:rPr lang="en-US" sz="800" dirty="0" err="1"/>
              <a:t>Stabel</a:t>
            </a:r>
            <a:r>
              <a:rPr lang="en-US" sz="800" dirty="0"/>
              <a:t>, and E. Gilbert. 1997. Formation of brominated disinfection by-products after chlorination of water from Lake Constance depending on treatment steps and bromide concentration. ACTA HYDROCHIMICA ET HYDROBIOLOGICA.</a:t>
            </a:r>
          </a:p>
          <a:p>
            <a:r>
              <a:rPr lang="en-US" sz="800" dirty="0"/>
              <a:t>Rahman, M. B., T. Driscoll, C. Cowie, and B. K. Armstrong. 2010. Disinfection by-products in drinking water and colorectal cancer: A meta-analysis. International Journal of Epidemiology 39:733–745.</a:t>
            </a:r>
          </a:p>
          <a:p>
            <a:r>
              <a:rPr lang="en-US" sz="800" dirty="0" err="1"/>
              <a:t>Regli</a:t>
            </a:r>
            <a:r>
              <a:rPr lang="en-US" sz="800" dirty="0"/>
              <a:t>, S., J. Chen, M. </a:t>
            </a:r>
            <a:r>
              <a:rPr lang="en-US" sz="800" dirty="0" err="1"/>
              <a:t>Messner</a:t>
            </a:r>
            <a:r>
              <a:rPr lang="en-US" sz="800" dirty="0"/>
              <a:t>, M. S. </a:t>
            </a:r>
            <a:r>
              <a:rPr lang="en-US" sz="800" dirty="0" err="1"/>
              <a:t>Elovitz</a:t>
            </a:r>
            <a:r>
              <a:rPr lang="en-US" sz="800" dirty="0"/>
              <a:t>, F. J. </a:t>
            </a:r>
            <a:r>
              <a:rPr lang="en-US" sz="800" dirty="0" err="1"/>
              <a:t>Letkiewicz</a:t>
            </a:r>
            <a:r>
              <a:rPr lang="en-US" sz="800" dirty="0"/>
              <a:t>, R. A. </a:t>
            </a:r>
            <a:r>
              <a:rPr lang="en-US" sz="800" dirty="0" err="1"/>
              <a:t>Pegram</a:t>
            </a:r>
            <a:r>
              <a:rPr lang="en-US" sz="800" dirty="0"/>
              <a:t>, T. J. Pepping, S. D. Richardson, and J. M. Wright. 2015. Estimating Potential Increased Bladder Cancer Risk Due to Increased Bromide Concentrations in Sources of Disinfected Drinking Waters. Environmental Science and Technology 49:13094–13102.</a:t>
            </a:r>
          </a:p>
          <a:p>
            <a:r>
              <a:rPr lang="en-US" sz="800" dirty="0"/>
              <a:t>Richardson, S. D., M. J. </a:t>
            </a:r>
            <a:r>
              <a:rPr lang="en-US" sz="800" dirty="0" err="1"/>
              <a:t>Plewa</a:t>
            </a:r>
            <a:r>
              <a:rPr lang="en-US" sz="800" dirty="0"/>
              <a:t>, E. D. Wagner, R. </a:t>
            </a:r>
            <a:r>
              <a:rPr lang="en-US" sz="800" dirty="0" err="1"/>
              <a:t>Schoeny</a:t>
            </a:r>
            <a:r>
              <a:rPr lang="en-US" sz="800" dirty="0"/>
              <a:t>, and D. M. </a:t>
            </a:r>
            <a:r>
              <a:rPr lang="en-US" sz="800" dirty="0" err="1"/>
              <a:t>DeMarini</a:t>
            </a:r>
            <a:r>
              <a:rPr lang="en-US" sz="800" dirty="0"/>
              <a:t>. 2007. Occurrence, </a:t>
            </a:r>
            <a:r>
              <a:rPr lang="en-US" sz="800" dirty="0" err="1"/>
              <a:t>genotoxicity</a:t>
            </a:r>
            <a:r>
              <a:rPr lang="en-US" sz="800" dirty="0"/>
              <a:t>, and carcinogenicity of regulated and emerging disinfection by-products in drinking water: A review and roadmap for research. Mutation Research - Reviews in Mutation Research 636:178–242.</a:t>
            </a:r>
          </a:p>
          <a:p>
            <a:r>
              <a:rPr lang="en-US" sz="800" dirty="0"/>
              <a:t>Richardson, S. D., A. D. </a:t>
            </a:r>
            <a:r>
              <a:rPr lang="en-US" sz="800" dirty="0" err="1"/>
              <a:t>Thruston</a:t>
            </a:r>
            <a:r>
              <a:rPr lang="en-US" sz="800" dirty="0"/>
              <a:t>, T. V. </a:t>
            </a:r>
            <a:r>
              <a:rPr lang="en-US" sz="800" dirty="0" err="1"/>
              <a:t>Caughran</a:t>
            </a:r>
            <a:r>
              <a:rPr lang="en-US" sz="800" dirty="0"/>
              <a:t>, P. H. Chen, T. W. Collette, T. L. Floyd, K. M. </a:t>
            </a:r>
            <a:r>
              <a:rPr lang="en-US" sz="800" dirty="0" err="1"/>
              <a:t>Schenck</a:t>
            </a:r>
            <a:r>
              <a:rPr lang="en-US" sz="800" dirty="0"/>
              <a:t>, B. W. </a:t>
            </a:r>
            <a:r>
              <a:rPr lang="en-US" sz="800" dirty="0" err="1"/>
              <a:t>Lykins</a:t>
            </a:r>
            <a:r>
              <a:rPr lang="en-US" sz="800" dirty="0"/>
              <a:t>, G. R. Sun, and G. </a:t>
            </a:r>
            <a:r>
              <a:rPr lang="en-US" sz="800" dirty="0" err="1"/>
              <a:t>Majetich</a:t>
            </a:r>
            <a:r>
              <a:rPr lang="en-US" sz="800" dirty="0"/>
              <a:t>. 1999. Identification of new drinking water disinfection byproducts formed in the presence of bromide. Environmental Science and Technology 33:3378–3383.</a:t>
            </a:r>
          </a:p>
          <a:p>
            <a:r>
              <a:rPr lang="en-US" sz="800" dirty="0"/>
              <a:t> </a:t>
            </a:r>
          </a:p>
          <a:p>
            <a:r>
              <a:rPr lang="en-US" sz="800" dirty="0"/>
              <a:t>Richardson, S. D., A. D. </a:t>
            </a:r>
            <a:r>
              <a:rPr lang="en-US" sz="800" dirty="0" err="1"/>
              <a:t>Thruston</a:t>
            </a:r>
            <a:r>
              <a:rPr lang="en-US" sz="800" dirty="0"/>
              <a:t>, C. </a:t>
            </a:r>
            <a:r>
              <a:rPr lang="en-US" sz="800" dirty="0" err="1"/>
              <a:t>Rav-Acha</a:t>
            </a:r>
            <a:r>
              <a:rPr lang="en-US" sz="800" dirty="0"/>
              <a:t>, L. </a:t>
            </a:r>
            <a:r>
              <a:rPr lang="en-US" sz="800" dirty="0" err="1"/>
              <a:t>Groisman</a:t>
            </a:r>
            <a:r>
              <a:rPr lang="en-US" sz="800" dirty="0"/>
              <a:t>, I. </a:t>
            </a:r>
            <a:r>
              <a:rPr lang="en-US" sz="800" dirty="0" err="1"/>
              <a:t>Popilevsky</a:t>
            </a:r>
            <a:r>
              <a:rPr lang="en-US" sz="800" dirty="0"/>
              <a:t>, O. </a:t>
            </a:r>
            <a:r>
              <a:rPr lang="en-US" sz="800" dirty="0" err="1"/>
              <a:t>Juraev</a:t>
            </a:r>
            <a:r>
              <a:rPr lang="en-US" sz="800" dirty="0"/>
              <a:t>, V. </a:t>
            </a:r>
            <a:r>
              <a:rPr lang="en-US" sz="800" dirty="0" err="1"/>
              <a:t>Glezer</a:t>
            </a:r>
            <a:r>
              <a:rPr lang="en-US" sz="800" dirty="0"/>
              <a:t>, A. B. </a:t>
            </a:r>
            <a:r>
              <a:rPr lang="en-US" sz="800" dirty="0" err="1"/>
              <a:t>McKAgue</a:t>
            </a:r>
            <a:r>
              <a:rPr lang="en-US" sz="800" dirty="0"/>
              <a:t>, M. J. </a:t>
            </a:r>
            <a:r>
              <a:rPr lang="en-US" sz="800" dirty="0" err="1"/>
              <a:t>Plewa</a:t>
            </a:r>
            <a:r>
              <a:rPr lang="en-US" sz="800" dirty="0"/>
              <a:t>, and E. D. Wagner. 2003. </a:t>
            </a:r>
            <a:r>
              <a:rPr lang="en-US" sz="800" dirty="0" err="1"/>
              <a:t>Tribromopyrrole</a:t>
            </a:r>
            <a:r>
              <a:rPr lang="en-US" sz="800" dirty="0"/>
              <a:t>, brominated acids, and other disinfection byproducts produced by disinfection of drinking water rich in bromide. Environmental Science and Technology 37:3782–3793.</a:t>
            </a:r>
          </a:p>
          <a:p>
            <a:r>
              <a:rPr lang="en-US" sz="800" dirty="0"/>
              <a:t>Rook, J. 1974. Formation of </a:t>
            </a:r>
            <a:r>
              <a:rPr lang="en-US" sz="800" dirty="0" err="1"/>
              <a:t>haloforms</a:t>
            </a:r>
            <a:r>
              <a:rPr lang="en-US" sz="800" dirty="0"/>
              <a:t> during chlorination. Water Treatment and Examination 28:234–243.</a:t>
            </a:r>
          </a:p>
          <a:p>
            <a:r>
              <a:rPr lang="en-US" sz="800" dirty="0" err="1"/>
              <a:t>Savitz</a:t>
            </a:r>
            <a:r>
              <a:rPr lang="en-US" sz="800" dirty="0"/>
              <a:t>, D. A., P. C. Singer, A. H. Herring, K. E. Hartmann, H. S. Weinberg, and C. </a:t>
            </a:r>
            <a:r>
              <a:rPr lang="en-US" sz="800" dirty="0" err="1"/>
              <a:t>Makarushka</a:t>
            </a:r>
            <a:r>
              <a:rPr lang="en-US" sz="800" dirty="0"/>
              <a:t>. 2006. Exposure to drinking water disinfection by-products and pregnancy loss. American Journal of Epidemiology.</a:t>
            </a:r>
          </a:p>
          <a:p>
            <a:r>
              <a:rPr lang="en-US" sz="800" dirty="0" err="1"/>
              <a:t>Sawade</a:t>
            </a:r>
            <a:r>
              <a:rPr lang="en-US" sz="800" dirty="0"/>
              <a:t>, E., R. </a:t>
            </a:r>
            <a:r>
              <a:rPr lang="en-US" sz="800" dirty="0" err="1"/>
              <a:t>Fabris</a:t>
            </a:r>
            <a:r>
              <a:rPr lang="en-US" sz="800" dirty="0"/>
              <a:t>, A. </a:t>
            </a:r>
            <a:r>
              <a:rPr lang="en-US" sz="800" dirty="0" err="1"/>
              <a:t>Humpage</a:t>
            </a:r>
            <a:r>
              <a:rPr lang="en-US" sz="800" dirty="0"/>
              <a:t>, and M. </a:t>
            </a:r>
            <a:r>
              <a:rPr lang="en-US" sz="800" dirty="0" err="1"/>
              <a:t>Drikas</a:t>
            </a:r>
            <a:r>
              <a:rPr lang="en-US" sz="800" dirty="0"/>
              <a:t>. 2016. Effect of increasing bromide concentration on toxicity in treated drinking water. Journal of Water and Health 14:183–191.</a:t>
            </a:r>
          </a:p>
          <a:p>
            <a:r>
              <a:rPr lang="en-US" sz="800" dirty="0"/>
              <a:t>Sharma, V. K., R. </a:t>
            </a:r>
            <a:r>
              <a:rPr lang="en-US" sz="800" dirty="0" err="1"/>
              <a:t>Zboril</a:t>
            </a:r>
            <a:r>
              <a:rPr lang="en-US" sz="800" dirty="0"/>
              <a:t>, and T. J. McDonald. 2014. Formation and toxicity of brominated disinfection byproducts during chlorination and </a:t>
            </a:r>
            <a:r>
              <a:rPr lang="en-US" sz="800" dirty="0" err="1"/>
              <a:t>chloramination</a:t>
            </a:r>
            <a:r>
              <a:rPr lang="en-US" sz="800" dirty="0"/>
              <a:t> of water: A review. Journal of Environmental Science and Health - Part B Pesticides, Food Contaminants, and Agricultural Wastes 49:212–228.</a:t>
            </a:r>
          </a:p>
          <a:p>
            <a:r>
              <a:rPr lang="en-US" sz="800" dirty="0"/>
              <a:t>States, S., G. </a:t>
            </a:r>
            <a:r>
              <a:rPr lang="en-US" sz="800" dirty="0" err="1"/>
              <a:t>Cyprych</a:t>
            </a:r>
            <a:r>
              <a:rPr lang="en-US" sz="800" dirty="0"/>
              <a:t>, M. Stoner, F. </a:t>
            </a:r>
            <a:r>
              <a:rPr lang="en-US" sz="800" dirty="0" err="1"/>
              <a:t>Wydra</a:t>
            </a:r>
            <a:r>
              <a:rPr lang="en-US" sz="800" dirty="0"/>
              <a:t>, J. </a:t>
            </a:r>
            <a:r>
              <a:rPr lang="en-US" sz="800" dirty="0" err="1"/>
              <a:t>Kuchta</a:t>
            </a:r>
            <a:r>
              <a:rPr lang="en-US" sz="800" dirty="0"/>
              <a:t>, J. </a:t>
            </a:r>
            <a:r>
              <a:rPr lang="en-US" sz="800" dirty="0" err="1"/>
              <a:t>Monnell</a:t>
            </a:r>
            <a:r>
              <a:rPr lang="en-US" sz="800" dirty="0"/>
              <a:t>, and L. </a:t>
            </a:r>
            <a:r>
              <a:rPr lang="en-US" sz="800" dirty="0" err="1"/>
              <a:t>Casson</a:t>
            </a:r>
            <a:r>
              <a:rPr lang="en-US" sz="800" dirty="0"/>
              <a:t>. 2013. Marcellus Shale drilling and brominated THMs in Pittsburgh, Pa., drinking water. Journal - American Water Works Association.</a:t>
            </a:r>
          </a:p>
          <a:p>
            <a:r>
              <a:rPr lang="en-US" sz="800" dirty="0"/>
              <a:t>Villanueva, C. M., K. P. Cantor, S. </a:t>
            </a:r>
            <a:r>
              <a:rPr lang="en-US" sz="800" dirty="0" err="1"/>
              <a:t>Cordier</a:t>
            </a:r>
            <a:r>
              <a:rPr lang="en-US" sz="800" dirty="0"/>
              <a:t>, J. J. K. </a:t>
            </a:r>
            <a:r>
              <a:rPr lang="en-US" sz="800" dirty="0" err="1"/>
              <a:t>Jaakkola</a:t>
            </a:r>
            <a:r>
              <a:rPr lang="en-US" sz="800" dirty="0"/>
              <a:t>, W. D. King, C. F. Lynch, S. </a:t>
            </a:r>
            <a:r>
              <a:rPr lang="en-US" sz="800" dirty="0" err="1"/>
              <a:t>Porru</a:t>
            </a:r>
            <a:r>
              <a:rPr lang="en-US" sz="800" dirty="0"/>
              <a:t>, and M. </a:t>
            </a:r>
            <a:r>
              <a:rPr lang="en-US" sz="800" dirty="0" err="1"/>
              <a:t>Kogevinas</a:t>
            </a:r>
            <a:r>
              <a:rPr lang="en-US" sz="800" dirty="0"/>
              <a:t>. 2004. Disinfection byproducts and bladder cancer: A pooled analysis. Epidemiology.</a:t>
            </a:r>
          </a:p>
          <a:p>
            <a:r>
              <a:rPr lang="en-US" sz="800" dirty="0"/>
              <a:t>Villanueva, C. M., S. </a:t>
            </a:r>
            <a:r>
              <a:rPr lang="en-US" sz="800" dirty="0" err="1"/>
              <a:t>Cordier</a:t>
            </a:r>
            <a:r>
              <a:rPr lang="en-US" sz="800" dirty="0"/>
              <a:t>, L. Font-Ribera, L. A. Salas, and P. </a:t>
            </a:r>
            <a:r>
              <a:rPr lang="en-US" sz="800" dirty="0" err="1"/>
              <a:t>Levallois</a:t>
            </a:r>
            <a:r>
              <a:rPr lang="en-US" sz="800" dirty="0"/>
              <a:t>. 2015. Overview of Disinfection By-products and Associated Health Effects. Current environmental health reports 2:107–115.</a:t>
            </a:r>
          </a:p>
          <a:p>
            <a:r>
              <a:rPr lang="en-US" sz="800" dirty="0"/>
              <a:t>Villanueva, C. M., F. </a:t>
            </a:r>
            <a:r>
              <a:rPr lang="en-US" sz="800" dirty="0" err="1"/>
              <a:t>Fernández</a:t>
            </a:r>
            <a:r>
              <a:rPr lang="en-US" sz="800" dirty="0"/>
              <a:t>, N. </a:t>
            </a:r>
            <a:r>
              <a:rPr lang="en-US" sz="800" dirty="0" err="1"/>
              <a:t>Malats</a:t>
            </a:r>
            <a:r>
              <a:rPr lang="en-US" sz="800" dirty="0"/>
              <a:t>, J. O. </a:t>
            </a:r>
            <a:r>
              <a:rPr lang="en-US" sz="800" dirty="0" err="1"/>
              <a:t>Grimalt</a:t>
            </a:r>
            <a:r>
              <a:rPr lang="en-US" sz="800" dirty="0"/>
              <a:t>, and M. </a:t>
            </a:r>
            <a:r>
              <a:rPr lang="en-US" sz="800" dirty="0" err="1"/>
              <a:t>Kogevinas</a:t>
            </a:r>
            <a:r>
              <a:rPr lang="en-US" sz="800" dirty="0"/>
              <a:t>. 2003. Meta-analysis of studies on individual consumption of chlorinated drinking water and bladder cancer.</a:t>
            </a:r>
          </a:p>
          <a:p>
            <a:r>
              <a:rPr lang="en-US" sz="800" dirty="0"/>
              <a:t>Wagner, E. D., and M. J. </a:t>
            </a:r>
            <a:r>
              <a:rPr lang="en-US" sz="800" dirty="0" err="1"/>
              <a:t>Plewa</a:t>
            </a:r>
            <a:r>
              <a:rPr lang="en-US" sz="800" dirty="0"/>
              <a:t>. 2017. CHO cell cytotoxicity and </a:t>
            </a:r>
            <a:r>
              <a:rPr lang="en-US" sz="800" dirty="0" err="1"/>
              <a:t>genotoxicity</a:t>
            </a:r>
            <a:r>
              <a:rPr lang="en-US" sz="800" dirty="0"/>
              <a:t> analyses of disinfection by-products: An updated review. Journal of Environmental Sciences (China) 58:64–76.</a:t>
            </a:r>
          </a:p>
          <a:p>
            <a:r>
              <a:rPr lang="en-US" sz="800" dirty="0"/>
              <a:t>Waller, K., S. H. Swan, G. </a:t>
            </a:r>
            <a:r>
              <a:rPr lang="en-US" sz="800" dirty="0" err="1"/>
              <a:t>DeLorenze</a:t>
            </a:r>
            <a:r>
              <a:rPr lang="en-US" sz="800" dirty="0"/>
              <a:t>, and B. Hopkins. 1998. </a:t>
            </a:r>
            <a:r>
              <a:rPr lang="en-US" sz="800" dirty="0" err="1"/>
              <a:t>Trihalomethanes</a:t>
            </a:r>
            <a:r>
              <a:rPr lang="en-US" sz="800" dirty="0"/>
              <a:t> in drinking water and spontaneous abortion. Epidemiology.</a:t>
            </a:r>
          </a:p>
          <a:p>
            <a:r>
              <a:rPr lang="en-US" sz="800" dirty="0" err="1"/>
              <a:t>Westerhoff</a:t>
            </a:r>
            <a:r>
              <a:rPr lang="en-US" sz="800" dirty="0"/>
              <a:t>, P., P. Chao, and H. Mash. 2004. Reactivity of natural organic matter with aqueous chlorine and bromine. Water Research 38:1502–1513.</a:t>
            </a:r>
          </a:p>
          <a:p>
            <a:r>
              <a:rPr lang="en-US" sz="800" dirty="0"/>
              <a:t>WHO. 2009. Bromide in drinking water: Background document for development of WHO Guidelines for Drinking-water Quality. World Health, Geneva, Switzerland.</a:t>
            </a:r>
          </a:p>
          <a:p>
            <a:endParaRPr lang="en-US" sz="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43619069"/>
      </p:ext>
    </p:extLst>
  </p:cSld>
  <p:clrMapOvr>
    <a:masterClrMapping/>
  </p:clrMapOvr>
  <mc:AlternateContent xmlns:mc="http://schemas.openxmlformats.org/markup-compatibility/2006">
    <mc:Choice xmlns:p14="http://schemas.microsoft.com/office/powerpoint/2010/main" Requires="p14">
      <p:transition spd="slow" p14:dur="2000" advTm="11175"/>
    </mc:Choice>
    <mc:Fallback>
      <p:transition spd="slow" advTm="11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Custom 1">
      <a:majorFont>
        <a:latin typeface="Ebrima"/>
        <a:ea typeface=""/>
        <a:cs typeface=""/>
      </a:majorFont>
      <a:minorFont>
        <a:latin typeface="Ebrima"/>
        <a:ea typeface=""/>
        <a:cs typeface=""/>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ECD25A4C-D97E-4C12-84B1-63580BFFAE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TM10001103[[fn=Headlines]]</Template>
  <TotalTime>117</TotalTime>
  <Words>3205</Words>
  <Application>Microsoft Office PowerPoint</Application>
  <PresentationFormat>Widescreen</PresentationFormat>
  <Paragraphs>124</Paragraphs>
  <Slides>9</Slides>
  <Notes>8</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Corbel</vt:lpstr>
      <vt:lpstr>Ebrima</vt:lpstr>
      <vt:lpstr>Headlines</vt:lpstr>
      <vt:lpstr>Bromide Concentrations in Surface Drinking Water Sources Water Disinfection By-Products and Increasing Bromide in Source Water   </vt:lpstr>
      <vt:lpstr>What are disinfection by-products?</vt:lpstr>
      <vt:lpstr>PowerPoint Presentation</vt:lpstr>
      <vt:lpstr>What are the processes that create brominated compounds? </vt:lpstr>
      <vt:lpstr>What are the human health risks to exposure? </vt:lpstr>
      <vt:lpstr>PowerPoint Presentation</vt:lpstr>
      <vt:lpstr>What are the human health risks to exposure? </vt:lpstr>
      <vt:lpstr>What is the relationship between organic matter, bromide, and brominated compounds?</vt:lpstr>
      <vt:lpstr>PowerPoint Presentation</vt:lpstr>
    </vt:vector>
  </TitlesOfParts>
  <Company>Odum School of Ecology - UGA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Bromide Concentrations in Surface Drinking Water Sources:</dc:title>
  <dc:creator>Krista A Capps</dc:creator>
  <cp:lastModifiedBy>Krista A Capps</cp:lastModifiedBy>
  <cp:revision>15</cp:revision>
  <dcterms:created xsi:type="dcterms:W3CDTF">2019-04-02T15:06:29Z</dcterms:created>
  <dcterms:modified xsi:type="dcterms:W3CDTF">2019-04-19T14:22:06Z</dcterms:modified>
</cp:coreProperties>
</file>